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5"/>
  </p:notesMasterIdLst>
  <p:sldIdLst>
    <p:sldId id="289" r:id="rId2"/>
    <p:sldId id="282" r:id="rId3"/>
    <p:sldId id="256" r:id="rId4"/>
    <p:sldId id="257" r:id="rId5"/>
    <p:sldId id="287" r:id="rId6"/>
    <p:sldId id="288" r:id="rId7"/>
    <p:sldId id="258" r:id="rId8"/>
    <p:sldId id="259" r:id="rId9"/>
    <p:sldId id="260" r:id="rId10"/>
    <p:sldId id="261" r:id="rId11"/>
    <p:sldId id="285" r:id="rId12"/>
    <p:sldId id="291" r:id="rId13"/>
    <p:sldId id="262" r:id="rId14"/>
    <p:sldId id="283" r:id="rId15"/>
    <p:sldId id="264" r:id="rId16"/>
    <p:sldId id="265" r:id="rId17"/>
    <p:sldId id="266" r:id="rId18"/>
    <p:sldId id="290" r:id="rId19"/>
    <p:sldId id="284" r:id="rId20"/>
    <p:sldId id="267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9" r:id="rId31"/>
    <p:sldId id="286" r:id="rId32"/>
    <p:sldId id="280" r:id="rId33"/>
    <p:sldId id="28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689" autoAdjust="0"/>
    <p:restoredTop sz="94660"/>
  </p:normalViewPr>
  <p:slideViewPr>
    <p:cSldViewPr snapToGrid="0">
      <p:cViewPr varScale="1">
        <p:scale>
          <a:sx n="80" d="100"/>
          <a:sy n="80" d="100"/>
        </p:scale>
        <p:origin x="-64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49FDC-F956-49AC-A496-5266889A9EF0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A63BB-080E-4942-9823-22598AE7C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0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43F1C-47FE-46E6-B9EF-B22A928DD77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613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A63BB-080E-4942-9823-22598AE7CE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4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A63BB-080E-4942-9823-22598AE7CE7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09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43703" y="0"/>
            <a:ext cx="9141714" cy="6858000"/>
            <a:chOff x="3048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3048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574798" y="3537161"/>
              <a:ext cx="9144001" cy="196717"/>
              <a:chOff x="1523999" y="4379129"/>
              <a:chExt cx="9144001" cy="196717"/>
            </a:xfrm>
          </p:grpSpPr>
          <p:sp>
            <p:nvSpPr>
              <p:cNvPr id="19" name="Rectangle 18" descr="Gold bar"/>
              <p:cNvSpPr>
                <a:spLocks noChangeArrowheads="1"/>
              </p:cNvSpPr>
              <p:nvPr/>
            </p:nvSpPr>
            <p:spPr bwMode="auto">
              <a:xfrm rot="16200000" flipH="1">
                <a:off x="2949872" y="2953256"/>
                <a:ext cx="196717" cy="3048463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135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 descr="Orange bar"/>
              <p:cNvSpPr>
                <a:spLocks noChangeArrowheads="1"/>
              </p:cNvSpPr>
              <p:nvPr/>
            </p:nvSpPr>
            <p:spPr bwMode="auto">
              <a:xfrm rot="16200000" flipH="1">
                <a:off x="5998335" y="2953256"/>
                <a:ext cx="196717" cy="3048463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135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 descr="Slate bar"/>
              <p:cNvSpPr>
                <a:spLocks noChangeArrowheads="1"/>
              </p:cNvSpPr>
              <p:nvPr/>
            </p:nvSpPr>
            <p:spPr bwMode="auto">
              <a:xfrm rot="16200000" flipH="1">
                <a:off x="9045410" y="2953256"/>
                <a:ext cx="196717" cy="3048463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135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56115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12610"/>
            <a:ext cx="6858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453" y="6356352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221653" y="268138"/>
            <a:ext cx="6172200" cy="1268413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smtClean="0"/>
              <a:t>Seminar II</a:t>
            </a:r>
            <a:endParaRPr lang="th-TH" sz="3600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21654" y="1177845"/>
            <a:ext cx="4750594" cy="41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0900" tIns="25004" rIns="50900" bIns="25004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smtClean="0"/>
              <a:t>240-702</a:t>
            </a:r>
            <a:r>
              <a:rPr lang="th-TH" sz="2400" smtClean="0"/>
              <a:t>, </a:t>
            </a:r>
            <a:r>
              <a:rPr lang="th-TH" sz="2400"/>
              <a:t>Semester</a:t>
            </a:r>
            <a:r>
              <a:rPr lang="en-US" sz="2400"/>
              <a:t> </a:t>
            </a:r>
            <a:r>
              <a:rPr lang="en-US" sz="2400" smtClean="0"/>
              <a:t>1, </a:t>
            </a:r>
            <a:r>
              <a:rPr lang="en-US" sz="2400" smtClean="0"/>
              <a:t>2025-2026</a:t>
            </a:r>
            <a:endParaRPr lang="th-TH" sz="2400"/>
          </a:p>
        </p:txBody>
      </p:sp>
    </p:spTree>
    <p:extLst>
      <p:ext uri="{BB962C8B-B14F-4D97-AF65-F5344CB8AC3E}">
        <p14:creationId xmlns:p14="http://schemas.microsoft.com/office/powerpoint/2010/main" val="25919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8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/>
            </a:lvl1pPr>
            <a:lvl2pPr marL="257175" indent="0">
              <a:buNone/>
              <a:defRPr sz="1125"/>
            </a:lvl2pPr>
            <a:lvl3pPr marL="514350" indent="0">
              <a:buNone/>
              <a:defRPr sz="1013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62262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744A1E82-FF12-463C-B057-61B9EECE3446}" type="datetime1">
              <a:rPr lang="en-US" smtClean="0"/>
              <a:t>6/19/2025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9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6632-F4F2-4B28-AE43-E205B7D28E59}" type="datetime1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2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249" y="2193928"/>
            <a:ext cx="3868340" cy="3978275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2249" y="1489075"/>
            <a:ext cx="386834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93928"/>
            <a:ext cx="3867150" cy="3978275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74638"/>
            <a:ext cx="78867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FF72CB04-421C-4423-994F-5149B512AA96}" type="datetime1">
              <a:rPr lang="en-US" smtClean="0"/>
              <a:t>6/19/2025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5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163127" y="6346414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372137BA-BF5B-4C3B-BFC0-29030F16D0C7}" type="datetime1">
              <a:rPr lang="en-US" smtClean="0"/>
              <a:t>6/19/2025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4472" y="6346414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B2BF910-3904-4836-A4C8-6265CC3E0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3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6CBB9688-C51C-4023-A89D-7A2FE8B45E76}" type="datetime1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0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01850"/>
            <a:ext cx="2949178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AB40E073-3BE6-448A-BCA1-9FF9007D6E47}" type="datetime1">
              <a:rPr lang="en-US" smtClean="0"/>
              <a:t>6/19/2025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4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01850"/>
            <a:ext cx="2949178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7F251179-8CD4-422B-B98F-952E357E0AF9}" type="datetime1">
              <a:rPr lang="en-US" smtClean="0"/>
              <a:t>6/19/2025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3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AFB68EF3-0627-4515-9EB1-1AEA571B4477}" type="datetime1">
              <a:rPr lang="en-US" smtClean="0"/>
              <a:t>6/19/2025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1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EE5B27B1-0706-4E0F-8B86-2B4920E63E8A}" type="datetime1">
              <a:rPr lang="en-US" smtClean="0"/>
              <a:t>6/19/2025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56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6"/>
            <a:ext cx="9141714" cy="6858006"/>
            <a:chOff x="-2728" y="-5"/>
            <a:chExt cx="12188952" cy="6858006"/>
          </a:xfrm>
        </p:grpSpPr>
        <p:sp>
          <p:nvSpPr>
            <p:cNvPr id="26" name="Rectangle 25"/>
            <p:cNvSpPr/>
            <p:nvPr/>
          </p:nvSpPr>
          <p:spPr>
            <a:xfrm>
              <a:off x="-2728" y="1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-2727" y="-5"/>
              <a:ext cx="716424" cy="6858000"/>
              <a:chOff x="-2727" y="-5"/>
              <a:chExt cx="716424" cy="6858000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-2727" y="-5"/>
                <a:ext cx="571473" cy="6858000"/>
                <a:chOff x="6048440" y="-936481"/>
                <a:chExt cx="196717" cy="9144001"/>
              </a:xfrm>
            </p:grpSpPr>
            <p:sp>
              <p:nvSpPr>
                <p:cNvPr id="46" name="Rectangle 45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solidFill>
                  <a:schemeClr val="accent4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47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566005" y="-5"/>
                <a:ext cx="147692" cy="6858000"/>
                <a:chOff x="6048440" y="-936481"/>
                <a:chExt cx="196717" cy="9144001"/>
              </a:xfrm>
            </p:grpSpPr>
            <p:sp>
              <p:nvSpPr>
                <p:cNvPr id="43" name="Rectangle 42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lvl="0" algn="ctr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44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646782" y="-5"/>
                <a:ext cx="45719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</p:grpSp>
      </p:grpSp>
      <p:sp>
        <p:nvSpPr>
          <p:cNvPr id="3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fld id="{3EE9D751-8C99-4EBA-802B-568ACEA0D468}" type="datetime1">
              <a:rPr lang="en-US" smtClean="0"/>
              <a:t>6/19/2025</a:t>
            </a:fld>
            <a:endParaRPr lang="en-US"/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FB2BF910-3904-4836-A4C8-6265CC3E0060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14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514350" rtl="0" eaLnBrk="1" latinLnBrk="0" hangingPunct="1">
        <a:spcBef>
          <a:spcPct val="0"/>
        </a:spcBef>
        <a:buNone/>
        <a:defRPr sz="2475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smtClean="0"/>
              <a:t>7. Graphing Problems</a:t>
            </a:r>
            <a:endParaRPr lang="en-GB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788297" y="4134890"/>
            <a:ext cx="3452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From "Calling Bullshit: The Art of Skepticism in a Data-Driven World", Carl Bergstrom and Jevin West,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6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855" y="891912"/>
            <a:ext cx="6070290" cy="5020835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42258" y="204596"/>
            <a:ext cx="7746031" cy="461665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smtClean="0"/>
              <a:t>Graphing is becoming more and more important...</a:t>
            </a:r>
            <a:endParaRPr lang="th-TH" sz="2400"/>
          </a:p>
        </p:txBody>
      </p:sp>
    </p:spTree>
    <p:extLst>
      <p:ext uri="{BB962C8B-B14F-4D97-AF65-F5344CB8AC3E}">
        <p14:creationId xmlns:p14="http://schemas.microsoft.com/office/powerpoint/2010/main" val="413901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8480" y="684619"/>
            <a:ext cx="8515350" cy="1325563"/>
          </a:xfrm>
        </p:spPr>
        <p:txBody>
          <a:bodyPr/>
          <a:lstStyle/>
          <a:p>
            <a:r>
              <a:rPr lang="en-US" smtClean="0"/>
              <a:t>Are </a:t>
            </a:r>
            <a:r>
              <a:rPr lang="en-US" b="1" smtClean="0"/>
              <a:t>Stand </a:t>
            </a:r>
            <a:r>
              <a:rPr lang="en-US" b="1"/>
              <a:t>Your Ground</a:t>
            </a:r>
            <a:r>
              <a:rPr lang="en-US"/>
              <a:t> </a:t>
            </a:r>
            <a:r>
              <a:rPr lang="en-US" smtClean="0"/>
              <a:t>laws good?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607" y="1690689"/>
            <a:ext cx="5860576" cy="501476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39226" y="475966"/>
            <a:ext cx="393409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if some one attacks you, you</a:t>
            </a:r>
          </a:p>
          <a:p>
            <a:r>
              <a:rPr lang="en-US" smtClean="0"/>
              <a:t>can fight back with deadly force.</a:t>
            </a:r>
            <a:endParaRPr lang="th-TH"/>
          </a:p>
        </p:txBody>
      </p:sp>
      <p:cxnSp>
        <p:nvCxnSpPr>
          <p:cNvPr id="8" name="Straight Connector 7"/>
          <p:cNvCxnSpPr>
            <a:stCxn id="3" idx="1"/>
          </p:cNvCxnSpPr>
          <p:nvPr/>
        </p:nvCxnSpPr>
        <p:spPr>
          <a:xfrm flipH="1">
            <a:off x="3763569" y="799132"/>
            <a:ext cx="1175657" cy="4021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0" y="214961"/>
            <a:ext cx="4573688" cy="461665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smtClean="0"/>
              <a:t>But they can be used badly...</a:t>
            </a:r>
            <a:endParaRPr lang="th-TH" sz="2400"/>
          </a:p>
        </p:txBody>
      </p:sp>
    </p:spTree>
    <p:extLst>
      <p:ext uri="{BB962C8B-B14F-4D97-AF65-F5344CB8AC3E}">
        <p14:creationId xmlns:p14="http://schemas.microsoft.com/office/powerpoint/2010/main" val="340448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Probably not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796" y="1465490"/>
            <a:ext cx="5928407" cy="511606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4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choice of graph is important...</a:t>
            </a:r>
            <a:endParaRPr lang="th-T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5</a:t>
            </a:fld>
            <a:endParaRPr lang="en-US"/>
          </a:p>
        </p:txBody>
      </p:sp>
      <p:pic>
        <p:nvPicPr>
          <p:cNvPr id="1026" name="Picture 2" descr="I:\cumm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536" y="1732546"/>
            <a:ext cx="6187073" cy="446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738694" y="2361029"/>
            <a:ext cx="1311578" cy="193899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smtClean="0"/>
              <a:t>What</a:t>
            </a:r>
          </a:p>
          <a:p>
            <a:r>
              <a:rPr lang="en-US" sz="2000" smtClean="0"/>
              <a:t>does </a:t>
            </a:r>
          </a:p>
          <a:p>
            <a:r>
              <a:rPr lang="en-US" sz="2000" smtClean="0"/>
              <a:t>this </a:t>
            </a:r>
          </a:p>
          <a:p>
            <a:r>
              <a:rPr lang="en-US" sz="2000" smtClean="0"/>
              <a:t>graph</a:t>
            </a:r>
          </a:p>
          <a:p>
            <a:r>
              <a:rPr lang="en-US" sz="2000" smtClean="0"/>
              <a:t>mean for</a:t>
            </a:r>
          </a:p>
          <a:p>
            <a:r>
              <a:rPr lang="en-US" sz="2000" smtClean="0"/>
              <a:t>iphones?</a:t>
            </a:r>
            <a:endParaRPr lang="th-TH" sz="2000"/>
          </a:p>
        </p:txBody>
      </p:sp>
    </p:spTree>
    <p:extLst>
      <p:ext uri="{BB962C8B-B14F-4D97-AF65-F5344CB8AC3E}">
        <p14:creationId xmlns:p14="http://schemas.microsoft.com/office/powerpoint/2010/main" val="361450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Same data. Better Choice</a:t>
            </a:r>
            <a:endParaRPr lang="th-TH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6</a:t>
            </a:fld>
            <a:endParaRPr lang="en-US"/>
          </a:p>
        </p:txBody>
      </p:sp>
      <p:pic>
        <p:nvPicPr>
          <p:cNvPr id="2050" name="Picture 2" descr="I:\cumm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625" y="1684422"/>
            <a:ext cx="6449442" cy="459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982687" y="1197429"/>
            <a:ext cx="816427" cy="18396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597180" y="2665829"/>
            <a:ext cx="1311578" cy="193899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smtClean="0"/>
              <a:t>What</a:t>
            </a:r>
          </a:p>
          <a:p>
            <a:r>
              <a:rPr lang="en-US" sz="2000" smtClean="0"/>
              <a:t>does </a:t>
            </a:r>
          </a:p>
          <a:p>
            <a:r>
              <a:rPr lang="en-US" sz="2000" smtClean="0"/>
              <a:t>this </a:t>
            </a:r>
          </a:p>
          <a:p>
            <a:r>
              <a:rPr lang="en-US" sz="2000" smtClean="0"/>
              <a:t>graph</a:t>
            </a:r>
          </a:p>
          <a:p>
            <a:r>
              <a:rPr lang="en-US" sz="2000" smtClean="0"/>
              <a:t>mean for</a:t>
            </a:r>
          </a:p>
          <a:p>
            <a:r>
              <a:rPr lang="en-US" sz="2000" smtClean="0"/>
              <a:t>iphones?</a:t>
            </a:r>
            <a:endParaRPr lang="th-TH" sz="2000"/>
          </a:p>
        </p:txBody>
      </p:sp>
    </p:spTree>
    <p:extLst>
      <p:ext uri="{BB962C8B-B14F-4D97-AF65-F5344CB8AC3E}">
        <p14:creationId xmlns:p14="http://schemas.microsoft.com/office/powerpoint/2010/main" val="221867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Duck Graphs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14" y="2114800"/>
            <a:ext cx="6428571" cy="40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57700" y="365126"/>
            <a:ext cx="4248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Data </a:t>
            </a:r>
            <a:r>
              <a:rPr lang="en-US"/>
              <a:t>graphics should be about the data, </a:t>
            </a:r>
            <a:r>
              <a:rPr lang="en-US" b="1">
                <a:solidFill>
                  <a:srgbClr val="FF0000"/>
                </a:solidFill>
              </a:rPr>
              <a:t>not about </a:t>
            </a:r>
            <a:r>
              <a:rPr lang="en-US" b="1" smtClean="0">
                <a:solidFill>
                  <a:srgbClr val="FF0000"/>
                </a:solidFill>
              </a:rPr>
              <a:t>pretty pictures</a:t>
            </a:r>
            <a:r>
              <a:rPr lang="en-US" smtClean="0"/>
              <a:t>. </a:t>
            </a:r>
            <a:r>
              <a:rPr lang="en-US"/>
              <a:t>Graphs that </a:t>
            </a:r>
            <a:r>
              <a:rPr lang="en-US" smtClean="0"/>
              <a:t>break this rule are </a:t>
            </a:r>
            <a:r>
              <a:rPr lang="en-US"/>
              <a:t>called “</a:t>
            </a:r>
            <a:r>
              <a:rPr lang="en-US" smtClean="0"/>
              <a:t>duck graphs.”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053943" y="1382486"/>
            <a:ext cx="936219" cy="1240971"/>
          </a:xfrm>
          <a:custGeom>
            <a:avLst/>
            <a:gdLst>
              <a:gd name="connsiteX0" fmla="*/ 32657 w 936219"/>
              <a:gd name="connsiteY0" fmla="*/ 0 h 1240971"/>
              <a:gd name="connsiteX1" fmla="*/ 936171 w 936219"/>
              <a:gd name="connsiteY1" fmla="*/ 304800 h 1240971"/>
              <a:gd name="connsiteX2" fmla="*/ 0 w 936219"/>
              <a:gd name="connsiteY2" fmla="*/ 1240971 h 124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6219" h="1240971">
                <a:moveTo>
                  <a:pt x="32657" y="0"/>
                </a:moveTo>
                <a:cubicBezTo>
                  <a:pt x="487135" y="48986"/>
                  <a:pt x="941614" y="97972"/>
                  <a:pt x="936171" y="304800"/>
                </a:cubicBezTo>
                <a:cubicBezTo>
                  <a:pt x="930728" y="511628"/>
                  <a:pt x="465364" y="876299"/>
                  <a:pt x="0" y="1240971"/>
                </a:cubicBezTo>
              </a:path>
            </a:pathLst>
          </a:cu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7906028" y="3841486"/>
            <a:ext cx="1093569" cy="1631216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smtClean="0"/>
              <a:t>Why is</a:t>
            </a:r>
          </a:p>
          <a:p>
            <a:r>
              <a:rPr lang="en-US" sz="2000" smtClean="0"/>
              <a:t>there a</a:t>
            </a:r>
          </a:p>
          <a:p>
            <a:r>
              <a:rPr lang="en-US" sz="2000" smtClean="0"/>
              <a:t>lady in</a:t>
            </a:r>
          </a:p>
          <a:p>
            <a:r>
              <a:rPr lang="en-US" sz="2000" smtClean="0"/>
              <a:t>this </a:t>
            </a:r>
          </a:p>
          <a:p>
            <a:r>
              <a:rPr lang="en-US" sz="2000" smtClean="0"/>
              <a:t>graph?</a:t>
            </a:r>
            <a:endParaRPr lang="th-TH" sz="2000"/>
          </a:p>
        </p:txBody>
      </p:sp>
    </p:spTree>
    <p:extLst>
      <p:ext uri="{BB962C8B-B14F-4D97-AF65-F5344CB8AC3E}">
        <p14:creationId xmlns:p14="http://schemas.microsoft.com/office/powerpoint/2010/main" val="208965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1027907"/>
            <a:ext cx="6114240" cy="532748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6181" y="3829429"/>
            <a:ext cx="1741182" cy="1015663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smtClean="0"/>
              <a:t>Why are</a:t>
            </a:r>
          </a:p>
          <a:p>
            <a:r>
              <a:rPr lang="en-US" sz="2000" smtClean="0"/>
              <a:t>there forks in</a:t>
            </a:r>
          </a:p>
          <a:p>
            <a:r>
              <a:rPr lang="en-US" sz="2000" smtClean="0"/>
              <a:t>this graph?</a:t>
            </a:r>
            <a:endParaRPr lang="th-TH" sz="2000"/>
          </a:p>
        </p:txBody>
      </p:sp>
      <p:sp>
        <p:nvSpPr>
          <p:cNvPr id="6" name="TextBox 5"/>
          <p:cNvSpPr txBox="1"/>
          <p:nvPr/>
        </p:nvSpPr>
        <p:spPr>
          <a:xfrm>
            <a:off x="2601685" y="5867400"/>
            <a:ext cx="2018501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Which is bigger?</a:t>
            </a:r>
            <a:endParaRPr lang="th-TH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396343" y="4474029"/>
            <a:ext cx="214592" cy="13933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0"/>
          </p:cNvCxnSpPr>
          <p:nvPr/>
        </p:nvCxnSpPr>
        <p:spPr>
          <a:xfrm flipV="1">
            <a:off x="3610936" y="3691647"/>
            <a:ext cx="2898721" cy="21757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70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371" y="865561"/>
            <a:ext cx="5633257" cy="500590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27867" y="2230177"/>
            <a:ext cx="1672253" cy="1015663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smtClean="0"/>
              <a:t>Why is there</a:t>
            </a:r>
          </a:p>
          <a:p>
            <a:r>
              <a:rPr lang="en-US" sz="2000" smtClean="0"/>
              <a:t>a goat in</a:t>
            </a:r>
          </a:p>
          <a:p>
            <a:r>
              <a:rPr lang="en-US" sz="2000" smtClean="0"/>
              <a:t>this graph?</a:t>
            </a:r>
            <a:endParaRPr lang="th-TH" sz="2000"/>
          </a:p>
        </p:txBody>
      </p:sp>
      <p:sp>
        <p:nvSpPr>
          <p:cNvPr id="6" name="TextBox 5"/>
          <p:cNvSpPr txBox="1"/>
          <p:nvPr/>
        </p:nvSpPr>
        <p:spPr>
          <a:xfrm>
            <a:off x="6618514" y="5399314"/>
            <a:ext cx="2018501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Which is bigger?</a:t>
            </a:r>
            <a:endParaRPr lang="th-TH"/>
          </a:p>
        </p:txBody>
      </p:sp>
      <p:cxnSp>
        <p:nvCxnSpPr>
          <p:cNvPr id="8" name="Straight Connector 7"/>
          <p:cNvCxnSpPr/>
          <p:nvPr/>
        </p:nvCxnSpPr>
        <p:spPr>
          <a:xfrm>
            <a:off x="4376057" y="2738008"/>
            <a:ext cx="2547257" cy="25742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0057" y="3472543"/>
            <a:ext cx="1023257" cy="1839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5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411" y="1351604"/>
            <a:ext cx="7888732" cy="43872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Glass Slippers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74735" y="321939"/>
            <a:ext cx="4066749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/>
              <a:t>Glass slippers take one type of data and </a:t>
            </a:r>
            <a:r>
              <a:rPr lang="en-US" smtClean="0"/>
              <a:t>force it </a:t>
            </a:r>
            <a:r>
              <a:rPr lang="en-US"/>
              <a:t>into a </a:t>
            </a:r>
            <a:r>
              <a:rPr lang="en-US" smtClean="0"/>
              <a:t>form </a:t>
            </a:r>
            <a:r>
              <a:rPr lang="en-US"/>
              <a:t>designed to display </a:t>
            </a:r>
            <a:r>
              <a:rPr lang="en-US" smtClean="0"/>
              <a:t>different data.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72480" y="5945639"/>
            <a:ext cx="527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GOOD</a:t>
            </a:r>
            <a:r>
              <a:rPr lang="en-US" smtClean="0"/>
              <a:t>. The positions match the </a:t>
            </a:r>
            <a:r>
              <a:rPr lang="en-US"/>
              <a:t>atomic structure of </a:t>
            </a:r>
            <a:r>
              <a:rPr lang="en-US" smtClean="0"/>
              <a:t>chemical elements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491234" y="1767559"/>
            <a:ext cx="3567002" cy="646331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This is </a:t>
            </a:r>
            <a:r>
              <a:rPr lang="en-US" b="1" smtClean="0"/>
              <a:t>NOT</a:t>
            </a:r>
            <a:r>
              <a:rPr lang="en-US" smtClean="0"/>
              <a:t> a glass slipper.</a:t>
            </a:r>
          </a:p>
          <a:p>
            <a:r>
              <a:rPr lang="en-US" smtClean="0"/>
              <a:t>The Periodic Table of Elements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513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This </a:t>
            </a:r>
            <a:r>
              <a:rPr lang="en-US" b="1" smtClean="0"/>
              <a:t>is</a:t>
            </a:r>
            <a:r>
              <a:rPr lang="en-US" smtClean="0"/>
              <a:t> a Glass Slipper…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3" y="1273629"/>
            <a:ext cx="8896333" cy="4865914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91050" y="435428"/>
            <a:ext cx="212269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Why is Cadmium </a:t>
            </a:r>
          </a:p>
          <a:p>
            <a:r>
              <a:rPr lang="en-US" smtClean="0"/>
              <a:t>near Fermium?</a:t>
            </a:r>
            <a:endParaRPr lang="th-TH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452399" y="1081759"/>
            <a:ext cx="481801" cy="14110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161314" y="758593"/>
            <a:ext cx="291085" cy="17342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66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Based on the London Underground Map</a:t>
            </a:r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AutoShape 2" descr="https://cdn.londonandpartners.com/visit/london-organisations/transport-system/63951-640x360-tubemap-640.jpg"/>
          <p:cNvSpPr>
            <a:spLocks noChangeAspect="1" noChangeArrowheads="1"/>
          </p:cNvSpPr>
          <p:nvPr/>
        </p:nvSpPr>
        <p:spPr bwMode="auto">
          <a:xfrm>
            <a:off x="190500" y="-271303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27" name="Picture 3" descr="C:\Users\Optipex\Desktop\63951-640x360-tubemap-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11" y="1670277"/>
            <a:ext cx="7906656" cy="444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34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This is </a:t>
            </a:r>
            <a:r>
              <a:rPr lang="en-US" b="1" smtClean="0"/>
              <a:t>not</a:t>
            </a:r>
            <a:r>
              <a:rPr lang="en-US" smtClean="0"/>
              <a:t> a Venn Diagram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5" y="1378821"/>
            <a:ext cx="5278088" cy="501813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01345" y="1273371"/>
            <a:ext cx="2545890" cy="646331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What does this mean</a:t>
            </a:r>
          </a:p>
          <a:p>
            <a:r>
              <a:rPr lang="en-US" smtClean="0"/>
              <a:t>in terms of sets?</a:t>
            </a:r>
            <a:endParaRPr lang="th-TH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506686" y="1596536"/>
            <a:ext cx="1794659" cy="968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061857" y="1730829"/>
            <a:ext cx="1239488" cy="21570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23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Labelled Schematics (</a:t>
            </a:r>
            <a:r>
              <a:rPr lang="en-US" b="1" smtClean="0"/>
              <a:t>good</a:t>
            </a:r>
            <a:r>
              <a:rPr lang="en-US" smtClean="0"/>
              <a:t>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036" y="1690689"/>
            <a:ext cx="5823928" cy="457147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1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30" y="330857"/>
            <a:ext cx="3743817" cy="40572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888" y="4383930"/>
            <a:ext cx="4838285" cy="21549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573" y="712994"/>
            <a:ext cx="4733867" cy="338133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04887" y="146191"/>
            <a:ext cx="2940228" cy="461665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smtClean="0"/>
              <a:t>But these are </a:t>
            </a:r>
            <a:r>
              <a:rPr lang="en-US" sz="2400" b="1" smtClean="0"/>
              <a:t>bad</a:t>
            </a:r>
            <a:r>
              <a:rPr lang="en-US" sz="2400" smtClean="0"/>
              <a:t>:</a:t>
            </a:r>
            <a:endParaRPr lang="th-TH" sz="2400"/>
          </a:p>
        </p:txBody>
      </p:sp>
      <p:sp>
        <p:nvSpPr>
          <p:cNvPr id="8" name="TextBox 7"/>
          <p:cNvSpPr txBox="1"/>
          <p:nvPr/>
        </p:nvSpPr>
        <p:spPr>
          <a:xfrm>
            <a:off x="695203" y="5134592"/>
            <a:ext cx="2117887" cy="923330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Why is this the </a:t>
            </a:r>
            <a:endParaRPr lang="en-US"/>
          </a:p>
          <a:p>
            <a:r>
              <a:rPr lang="en-US" smtClean="0"/>
              <a:t>eraser part of the</a:t>
            </a:r>
          </a:p>
          <a:p>
            <a:r>
              <a:rPr lang="en-US" smtClean="0"/>
              <a:t>pencil?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558143" y="4974771"/>
            <a:ext cx="1146744" cy="486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08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Misleading Axes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836" y="1514962"/>
            <a:ext cx="7843012" cy="50043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07972" y="227276"/>
            <a:ext cx="483325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smtClean="0"/>
              <a:t>Based on these graphs,</a:t>
            </a:r>
          </a:p>
          <a:p>
            <a:r>
              <a:rPr lang="en-US" sz="2400" smtClean="0"/>
              <a:t>is Quebec </a:t>
            </a:r>
            <a:r>
              <a:rPr lang="en-US" sz="2400"/>
              <a:t>is </a:t>
            </a:r>
            <a:r>
              <a:rPr lang="en-US" sz="2400" smtClean="0"/>
              <a:t>a </a:t>
            </a:r>
            <a:r>
              <a:rPr lang="en-US" sz="2400"/>
              <a:t>low-trust </a:t>
            </a:r>
            <a:r>
              <a:rPr lang="en-US" sz="2400" smtClean="0"/>
              <a:t>place?</a:t>
            </a:r>
            <a:endParaRPr lang="en-US" sz="24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3243942"/>
            <a:ext cx="1327608" cy="923330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smtClean="0"/>
              <a:t>Level</a:t>
            </a:r>
          </a:p>
          <a:p>
            <a:r>
              <a:rPr lang="en-US" b="1" smtClean="0"/>
              <a:t>of trust</a:t>
            </a:r>
          </a:p>
          <a:p>
            <a:r>
              <a:rPr lang="en-US" b="1" smtClean="0"/>
              <a:t>of people.</a:t>
            </a:r>
            <a:endParaRPr lang="th-TH" b="1"/>
          </a:p>
        </p:txBody>
      </p:sp>
    </p:spTree>
    <p:extLst>
      <p:ext uri="{BB962C8B-B14F-4D97-AF65-F5344CB8AC3E}">
        <p14:creationId xmlns:p14="http://schemas.microsoft.com/office/powerpoint/2010/main" val="196279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15" y="988419"/>
            <a:ext cx="8271636" cy="50499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09750" y="342900"/>
            <a:ext cx="6953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Same data, but  better axes...</a:t>
            </a:r>
            <a:endParaRPr lang="en-US" sz="24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17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2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One Way to include 0</a:t>
            </a:r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27" name="Picture 3" descr="I:\sleepGrap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094" y="1891106"/>
            <a:ext cx="5902655" cy="397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767792" y="1295400"/>
            <a:ext cx="1572637" cy="3581400"/>
          </a:xfrm>
          <a:custGeom>
            <a:avLst/>
            <a:gdLst>
              <a:gd name="connsiteX0" fmla="*/ 364322 w 1572637"/>
              <a:gd name="connsiteY0" fmla="*/ 0 h 3581400"/>
              <a:gd name="connsiteX1" fmla="*/ 124837 w 1572637"/>
              <a:gd name="connsiteY1" fmla="*/ 1447800 h 3581400"/>
              <a:gd name="connsiteX2" fmla="*/ 113951 w 1572637"/>
              <a:gd name="connsiteY2" fmla="*/ 2993571 h 3581400"/>
              <a:gd name="connsiteX3" fmla="*/ 1572637 w 1572637"/>
              <a:gd name="connsiteY3" fmla="*/ 3581400 h 358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2637" h="3581400">
                <a:moveTo>
                  <a:pt x="364322" y="0"/>
                </a:moveTo>
                <a:cubicBezTo>
                  <a:pt x="265443" y="474436"/>
                  <a:pt x="166565" y="948872"/>
                  <a:pt x="124837" y="1447800"/>
                </a:cubicBezTo>
                <a:cubicBezTo>
                  <a:pt x="83109" y="1946728"/>
                  <a:pt x="-127349" y="2637971"/>
                  <a:pt x="113951" y="2993571"/>
                </a:cubicBezTo>
                <a:cubicBezTo>
                  <a:pt x="355251" y="3349171"/>
                  <a:pt x="963944" y="3465285"/>
                  <a:pt x="1572637" y="3581400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38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Line Graphs emphasize change: that's good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19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877" y="1923269"/>
            <a:ext cx="5746440" cy="402715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4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Same data, but with different ranges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67031"/>
            <a:ext cx="4267200" cy="26859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650" y="2402809"/>
            <a:ext cx="3943350" cy="24144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5546271"/>
            <a:ext cx="397328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i="1" smtClean="0"/>
              <a:t>Should you include 0?</a:t>
            </a:r>
            <a:endParaRPr lang="en-US" sz="280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 Vertical Scales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8" y="1342294"/>
            <a:ext cx="4913276" cy="28826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556" y="4045977"/>
            <a:ext cx="4488695" cy="267549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23114" y="511297"/>
            <a:ext cx="3595856" cy="83099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smtClean="0"/>
              <a:t>Almost always</a:t>
            </a:r>
          </a:p>
          <a:p>
            <a:r>
              <a:rPr lang="en-US" sz="2400" b="1" smtClean="0"/>
              <a:t>VERY</a:t>
            </a:r>
            <a:r>
              <a:rPr lang="en-US" sz="2400" smtClean="0"/>
              <a:t> confusing. Avoid.</a:t>
            </a:r>
            <a:endParaRPr lang="th-TH" sz="2400"/>
          </a:p>
        </p:txBody>
      </p:sp>
    </p:spTree>
    <p:extLst>
      <p:ext uri="{BB962C8B-B14F-4D97-AF65-F5344CB8AC3E}">
        <p14:creationId xmlns:p14="http://schemas.microsoft.com/office/powerpoint/2010/main" val="10169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90" y="365126"/>
            <a:ext cx="8146860" cy="1424588"/>
          </a:xfrm>
        </p:spPr>
        <p:txBody>
          <a:bodyPr/>
          <a:lstStyle/>
          <a:p>
            <a:r>
              <a:rPr lang="en-US" smtClean="0"/>
              <a:t>Misleading Horizontals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1" y="1438290"/>
            <a:ext cx="5310441" cy="24311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884" y="3901791"/>
            <a:ext cx="4728131" cy="281968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24600" y="1883229"/>
            <a:ext cx="1888659" cy="646331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Same data,</a:t>
            </a:r>
          </a:p>
          <a:p>
            <a:r>
              <a:rPr lang="en-US" smtClean="0"/>
              <a:t>different axes...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987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Watch the Ticks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81" y="1924334"/>
            <a:ext cx="4110558" cy="28331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763" y="2144231"/>
            <a:ext cx="4101526" cy="261320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86200" y="5334001"/>
            <a:ext cx="1888659" cy="646331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Same data,</a:t>
            </a:r>
          </a:p>
          <a:p>
            <a:r>
              <a:rPr lang="en-US" smtClean="0"/>
              <a:t>different axes...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36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Uneven Bins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42950" y="5848350"/>
            <a:ext cx="7562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Most of the </a:t>
            </a:r>
            <a:r>
              <a:rPr lang="en-US" smtClean="0"/>
              <a:t>tax income comes </a:t>
            </a:r>
            <a:r>
              <a:rPr lang="en-US"/>
              <a:t>from the </a:t>
            </a:r>
            <a:r>
              <a:rPr lang="en-US" smtClean="0"/>
              <a:t>middle bar.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815" y="1690689"/>
            <a:ext cx="5229119" cy="3933207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86200" y="392200"/>
            <a:ext cx="3685624" cy="70788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smtClean="0"/>
              <a:t>A "bin" is the range of values</a:t>
            </a:r>
          </a:p>
          <a:p>
            <a:r>
              <a:rPr lang="en-US" sz="2000" smtClean="0"/>
              <a:t>represented by a single bar.</a:t>
            </a:r>
            <a:endParaRPr lang="th-TH" sz="2000"/>
          </a:p>
        </p:txBody>
      </p:sp>
      <p:sp>
        <p:nvSpPr>
          <p:cNvPr id="8" name="TextBox 7"/>
          <p:cNvSpPr txBox="1"/>
          <p:nvPr/>
        </p:nvSpPr>
        <p:spPr>
          <a:xfrm>
            <a:off x="7347857" y="2122714"/>
            <a:ext cx="1426994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biggest bin</a:t>
            </a:r>
            <a:endParaRPr lang="th-TH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236029" y="2307380"/>
            <a:ext cx="2024742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12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764" y="201842"/>
            <a:ext cx="1951264" cy="1833786"/>
          </a:xfrm>
        </p:spPr>
        <p:txBody>
          <a:bodyPr/>
          <a:lstStyle/>
          <a:p>
            <a:r>
              <a:rPr lang="en-US" smtClean="0"/>
              <a:t>Same</a:t>
            </a:r>
            <a:br>
              <a:rPr lang="en-US" smtClean="0"/>
            </a:br>
            <a:r>
              <a:rPr lang="en-US" smtClean="0"/>
              <a:t>data, but</a:t>
            </a:r>
            <a:br>
              <a:rPr lang="en-US" smtClean="0"/>
            </a:br>
            <a:r>
              <a:rPr lang="en-US" smtClean="0"/>
              <a:t>different</a:t>
            </a:r>
            <a:br>
              <a:rPr lang="en-US" smtClean="0"/>
            </a:br>
            <a:r>
              <a:rPr lang="en-US" smtClean="0"/>
              <a:t>size bins...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619" y="365126"/>
            <a:ext cx="5570481" cy="609985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40228" y="2906485"/>
            <a:ext cx="1426994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biggest bin</a:t>
            </a:r>
            <a:endParaRPr lang="th-TH"/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 flipV="1">
            <a:off x="2167222" y="1534886"/>
            <a:ext cx="1207349" cy="15562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>
            <a:off x="2167222" y="3091151"/>
            <a:ext cx="1664549" cy="3239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3"/>
          </p:cNvCxnSpPr>
          <p:nvPr/>
        </p:nvCxnSpPr>
        <p:spPr>
          <a:xfrm>
            <a:off x="2167222" y="3091151"/>
            <a:ext cx="5833778" cy="21231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57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365126"/>
            <a:ext cx="7886700" cy="1325563"/>
          </a:xfrm>
        </p:spPr>
        <p:txBody>
          <a:bodyPr/>
          <a:lstStyle/>
          <a:p>
            <a:r>
              <a:rPr lang="en-US" smtClean="0"/>
              <a:t>Genes and Education Bins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2" y="2734310"/>
            <a:ext cx="4217237" cy="29339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199" y="2311230"/>
            <a:ext cx="4442583" cy="311267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25486" y="5975475"/>
            <a:ext cx="4281941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Same data, but bins vs. original data</a:t>
            </a:r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3624943" y="1361497"/>
            <a:ext cx="2449710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What is the pattern?</a:t>
            </a:r>
            <a:endParaRPr lang="th-TH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418114" y="1730829"/>
            <a:ext cx="1045029" cy="10034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463143" y="1730829"/>
            <a:ext cx="979714" cy="664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45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Proportional Ink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76" y="2429000"/>
            <a:ext cx="7019048" cy="20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28558" y="493342"/>
            <a:ext cx="3107312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A </a:t>
            </a:r>
            <a:r>
              <a:rPr lang="en-US"/>
              <a:t>shaded region should be </a:t>
            </a:r>
            <a:r>
              <a:rPr lang="en-US" smtClean="0"/>
              <a:t>proportional </a:t>
            </a:r>
            <a:r>
              <a:rPr lang="en-US"/>
              <a:t>to the </a:t>
            </a:r>
            <a:r>
              <a:rPr lang="en-US" smtClean="0"/>
              <a:t>value</a:t>
            </a:r>
            <a:r>
              <a:rPr lang="en-US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93572" y="4901977"/>
            <a:ext cx="3804247" cy="646331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Which football team scored the </a:t>
            </a:r>
          </a:p>
          <a:p>
            <a:r>
              <a:rPr lang="en-US" smtClean="0"/>
              <a:t>most goals?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9209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1" y="1828800"/>
            <a:ext cx="4257351" cy="256176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632" y="1287634"/>
            <a:ext cx="4255448" cy="4294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00200" y="5246914"/>
            <a:ext cx="3185432" cy="923330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How much bigger is this number compared to this number? </a:t>
            </a:r>
            <a:endParaRPr lang="th-TH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155371" y="3820886"/>
            <a:ext cx="1611086" cy="1887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1186543" y="3929743"/>
            <a:ext cx="413657" cy="2046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19482" y="1687286"/>
            <a:ext cx="2503714" cy="1200329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How much bigger is this number compared to this number? </a:t>
            </a:r>
            <a:endParaRPr lang="th-TH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725886" y="2133600"/>
            <a:ext cx="1306285" cy="391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019800" y="2732314"/>
            <a:ext cx="1012371" cy="8055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52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Donut Charts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29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774" y="175905"/>
            <a:ext cx="5263748" cy="43771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9368" y="5143581"/>
            <a:ext cx="3377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A </a:t>
            </a:r>
            <a:r>
              <a:rPr lang="en-US" sz="2400"/>
              <a:t>donut bar chart </a:t>
            </a:r>
            <a:r>
              <a:rPr lang="en-US" sz="2400" smtClean="0"/>
              <a:t>is usually a </a:t>
            </a:r>
            <a:r>
              <a:rPr lang="en-US" sz="2400" b="1" smtClean="0"/>
              <a:t>bad</a:t>
            </a:r>
            <a:r>
              <a:rPr lang="en-US" sz="2400" smtClean="0"/>
              <a:t> choice.</a:t>
            </a:r>
            <a:endParaRPr lang="en-US" sz="24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29368" y="3562137"/>
            <a:ext cx="4099832" cy="646331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mtClean="0"/>
              <a:t>How much bigger is this number compared to this number? </a:t>
            </a:r>
            <a:endParaRPr lang="th-TH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306661" y="2993571"/>
            <a:ext cx="1212396" cy="653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158343" y="3562137"/>
            <a:ext cx="2100943" cy="454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24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3D is almost always a </a:t>
            </a:r>
            <a:r>
              <a:rPr lang="en-US" b="1" smtClean="0"/>
              <a:t>bad</a:t>
            </a:r>
            <a:r>
              <a:rPr lang="en-US" smtClean="0"/>
              <a:t> choice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30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59" y="2085433"/>
            <a:ext cx="4328641" cy="29148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481" y="2190660"/>
            <a:ext cx="4241954" cy="2809646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07679" y="5606143"/>
            <a:ext cx="5240537" cy="646331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Look at two line in the two graphs, which pair</a:t>
            </a:r>
          </a:p>
          <a:p>
            <a:r>
              <a:rPr lang="en-US" smtClean="0"/>
              <a:t>are easier to compare.</a:t>
            </a:r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3315085" y="1567934"/>
            <a:ext cx="2574744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smtClean="0"/>
              <a:t>Same</a:t>
            </a:r>
            <a:r>
              <a:rPr lang="en-US" smtClean="0"/>
              <a:t> data: 2D vs. 3D</a:t>
            </a:r>
            <a:endParaRPr lang="th-TH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614057" y="4245429"/>
            <a:ext cx="0" cy="13607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614057" y="3777343"/>
            <a:ext cx="217714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136571" y="4452257"/>
            <a:ext cx="4463143" cy="1153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136571" y="4365171"/>
            <a:ext cx="4158343" cy="12409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01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This 3D graph is okay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31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886412"/>
            <a:ext cx="5081567" cy="42742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09731" y="2210936"/>
            <a:ext cx="23056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3D bar charts </a:t>
            </a:r>
            <a:r>
              <a:rPr lang="en-US" smtClean="0"/>
              <a:t>may be useful when you need to compare </a:t>
            </a:r>
            <a:r>
              <a:rPr lang="en-US"/>
              <a:t>a pair of </a:t>
            </a:r>
            <a:r>
              <a:rPr lang="en-US" smtClean="0"/>
              <a:t>variables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710217" y="3688264"/>
            <a:ext cx="853869" cy="10796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318657" y="3688264"/>
            <a:ext cx="4114800" cy="2320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60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3D Messes up Sizes/Lengths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32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59" y="1879653"/>
            <a:ext cx="5662891" cy="426183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87829" y="4278086"/>
            <a:ext cx="1531188" cy="1200329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Where does</a:t>
            </a:r>
          </a:p>
          <a:p>
            <a:r>
              <a:rPr lang="en-US" smtClean="0"/>
              <a:t>Iowa data</a:t>
            </a:r>
          </a:p>
          <a:p>
            <a:r>
              <a:rPr lang="en-US" smtClean="0"/>
              <a:t>end? Here</a:t>
            </a:r>
          </a:p>
          <a:p>
            <a:r>
              <a:rPr lang="en-US" smtClean="0"/>
              <a:t>or here.</a:t>
            </a:r>
            <a:endParaRPr lang="th-TH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894114" y="4278086"/>
            <a:ext cx="2275115" cy="71845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1588158" y="4278085"/>
            <a:ext cx="2918527" cy="1200329"/>
          </a:xfrm>
          <a:custGeom>
            <a:avLst/>
            <a:gdLst>
              <a:gd name="connsiteX0" fmla="*/ 0 w 2558143"/>
              <a:gd name="connsiteY0" fmla="*/ 859971 h 1004541"/>
              <a:gd name="connsiteX1" fmla="*/ 1436914 w 2558143"/>
              <a:gd name="connsiteY1" fmla="*/ 936171 h 1004541"/>
              <a:gd name="connsiteX2" fmla="*/ 2558143 w 2558143"/>
              <a:gd name="connsiteY2" fmla="*/ 0 h 1004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8143" h="1004541">
                <a:moveTo>
                  <a:pt x="0" y="859971"/>
                </a:moveTo>
                <a:cubicBezTo>
                  <a:pt x="505278" y="969735"/>
                  <a:pt x="1010557" y="1079499"/>
                  <a:pt x="1436914" y="936171"/>
                </a:cubicBezTo>
                <a:cubicBezTo>
                  <a:pt x="1863271" y="792843"/>
                  <a:pt x="2210707" y="396421"/>
                  <a:pt x="2558143" y="0"/>
                </a:cubicBezTo>
              </a:path>
            </a:pathLst>
          </a:cu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TextBox 12"/>
          <p:cNvSpPr txBox="1"/>
          <p:nvPr/>
        </p:nvSpPr>
        <p:spPr>
          <a:xfrm>
            <a:off x="5954485" y="2405742"/>
            <a:ext cx="200407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What does</a:t>
            </a:r>
            <a:endParaRPr lang="en-US"/>
          </a:p>
          <a:p>
            <a:r>
              <a:rPr lang="en-US" smtClean="0"/>
              <a:t>this area mean?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4691743" y="3052073"/>
            <a:ext cx="1567543" cy="15852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25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02" y="317394"/>
            <a:ext cx="4901558" cy="3275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453" y="3592794"/>
            <a:ext cx="4681183" cy="297541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2BF910-3904-4836-A4C8-6265CC3E0060}" type="slidenum">
              <a:rPr lang="en-US" smtClean="0"/>
              <a:t>33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242-702. Seminar II. Graphing/7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66543" y="1207923"/>
            <a:ext cx="2018501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Which is bigger?</a:t>
            </a:r>
            <a:endParaRPr lang="th-TH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156857" y="1577255"/>
            <a:ext cx="1959429" cy="904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831771" y="1577255"/>
            <a:ext cx="1284515" cy="9917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64160" y="2558534"/>
            <a:ext cx="2108269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Why is this wider?</a:t>
            </a:r>
            <a:endParaRPr lang="th-TH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855029" y="2743200"/>
            <a:ext cx="509131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79930" y="5606144"/>
            <a:ext cx="1822935" cy="646331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Whish is bigger</a:t>
            </a:r>
          </a:p>
          <a:p>
            <a:r>
              <a:rPr lang="en-US" smtClean="0"/>
              <a:t>PC or NDP?</a:t>
            </a:r>
            <a:endParaRPr lang="th-TH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244453" y="5715000"/>
            <a:ext cx="2058376" cy="2143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244453" y="4746172"/>
            <a:ext cx="3048976" cy="11831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47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level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7150">
          <a:solidFill>
            <a:srgbClr val="FFC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none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 level design" id="{00E2FDB5-77A3-416C-8232-A2B8AB0B9A01}" vid="{6E3E8A63-E899-4F92-AFE5-C80B3CCFC0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4. LaTeX Intro</Template>
  <TotalTime>122</TotalTime>
  <Words>755</Words>
  <Application>Microsoft Office PowerPoint</Application>
  <PresentationFormat>On-screen Show (4:3)</PresentationFormat>
  <Paragraphs>177</Paragraphs>
  <Slides>33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Presentation level design</vt:lpstr>
      <vt:lpstr>7. Graphing Problems</vt:lpstr>
      <vt:lpstr>PowerPoint Presentation</vt:lpstr>
      <vt:lpstr>Are Stand Your Ground laws good?</vt:lpstr>
      <vt:lpstr>Probably not</vt:lpstr>
      <vt:lpstr>The choice of graph is important...</vt:lpstr>
      <vt:lpstr>Same data. Better Choice</vt:lpstr>
      <vt:lpstr>Duck Graphs</vt:lpstr>
      <vt:lpstr>PowerPoint Presentation</vt:lpstr>
      <vt:lpstr>PowerPoint Presentation</vt:lpstr>
      <vt:lpstr>Glass Slippers</vt:lpstr>
      <vt:lpstr>This is a Glass Slipper…</vt:lpstr>
      <vt:lpstr>Based on the London Underground Map</vt:lpstr>
      <vt:lpstr>This is not a Venn Diagram</vt:lpstr>
      <vt:lpstr>Labelled Schematics (good)</vt:lpstr>
      <vt:lpstr>PowerPoint Presentation</vt:lpstr>
      <vt:lpstr>Misleading Axes</vt:lpstr>
      <vt:lpstr>PowerPoint Presentation</vt:lpstr>
      <vt:lpstr>One Way to include 0</vt:lpstr>
      <vt:lpstr>Line Graphs emphasize change: that's good </vt:lpstr>
      <vt:lpstr>Same data, but with different ranges</vt:lpstr>
      <vt:lpstr>Two Vertical Scales</vt:lpstr>
      <vt:lpstr>Misleading Horizontals</vt:lpstr>
      <vt:lpstr>Watch the Ticks</vt:lpstr>
      <vt:lpstr>Uneven Bins</vt:lpstr>
      <vt:lpstr>Same data, but different size bins...</vt:lpstr>
      <vt:lpstr>Genes and Education Bins</vt:lpstr>
      <vt:lpstr>Proportional Ink</vt:lpstr>
      <vt:lpstr>PowerPoint Presentation</vt:lpstr>
      <vt:lpstr>Donut Charts</vt:lpstr>
      <vt:lpstr>3D is almost always a bad choice</vt:lpstr>
      <vt:lpstr>This 3D graph is okay</vt:lpstr>
      <vt:lpstr>3D Messes up Sizes/Lengths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Stand Your Ground laws good?</dc:title>
  <dc:creator>Dell</dc:creator>
  <cp:lastModifiedBy>Optipex</cp:lastModifiedBy>
  <cp:revision>20</cp:revision>
  <dcterms:created xsi:type="dcterms:W3CDTF">2020-08-12T13:09:28Z</dcterms:created>
  <dcterms:modified xsi:type="dcterms:W3CDTF">2025-06-19T08:11:25Z</dcterms:modified>
</cp:coreProperties>
</file>