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55"/>
  </p:notesMasterIdLst>
  <p:handoutMasterIdLst>
    <p:handoutMasterId r:id="rId56"/>
  </p:handoutMasterIdLst>
  <p:sldIdLst>
    <p:sldId id="292" r:id="rId2"/>
    <p:sldId id="260" r:id="rId3"/>
    <p:sldId id="261" r:id="rId4"/>
    <p:sldId id="262" r:id="rId5"/>
    <p:sldId id="263" r:id="rId6"/>
    <p:sldId id="264" r:id="rId7"/>
    <p:sldId id="266" r:id="rId8"/>
    <p:sldId id="267" r:id="rId9"/>
    <p:sldId id="294" r:id="rId10"/>
    <p:sldId id="295" r:id="rId11"/>
    <p:sldId id="269" r:id="rId12"/>
    <p:sldId id="270" r:id="rId13"/>
    <p:sldId id="296" r:id="rId14"/>
    <p:sldId id="297" r:id="rId15"/>
    <p:sldId id="330" r:id="rId16"/>
    <p:sldId id="274" r:id="rId17"/>
    <p:sldId id="331" r:id="rId18"/>
    <p:sldId id="298" r:id="rId19"/>
    <p:sldId id="277" r:id="rId20"/>
    <p:sldId id="300" r:id="rId21"/>
    <p:sldId id="279" r:id="rId22"/>
    <p:sldId id="278" r:id="rId23"/>
    <p:sldId id="301" r:id="rId24"/>
    <p:sldId id="280" r:id="rId25"/>
    <p:sldId id="303" r:id="rId26"/>
    <p:sldId id="304" r:id="rId27"/>
    <p:sldId id="308" r:id="rId28"/>
    <p:sldId id="305" r:id="rId29"/>
    <p:sldId id="283" r:id="rId30"/>
    <p:sldId id="315" r:id="rId31"/>
    <p:sldId id="307" r:id="rId32"/>
    <p:sldId id="309" r:id="rId33"/>
    <p:sldId id="325" r:id="rId34"/>
    <p:sldId id="316" r:id="rId35"/>
    <p:sldId id="317" r:id="rId36"/>
    <p:sldId id="318" r:id="rId37"/>
    <p:sldId id="319" r:id="rId38"/>
    <p:sldId id="320" r:id="rId39"/>
    <p:sldId id="321" r:id="rId40"/>
    <p:sldId id="322" r:id="rId41"/>
    <p:sldId id="310" r:id="rId42"/>
    <p:sldId id="282" r:id="rId43"/>
    <p:sldId id="311" r:id="rId44"/>
    <p:sldId id="281" r:id="rId45"/>
    <p:sldId id="284" r:id="rId46"/>
    <p:sldId id="286" r:id="rId47"/>
    <p:sldId id="287" r:id="rId48"/>
    <p:sldId id="314" r:id="rId49"/>
    <p:sldId id="324" r:id="rId50"/>
    <p:sldId id="328" r:id="rId51"/>
    <p:sldId id="326" r:id="rId52"/>
    <p:sldId id="327" r:id="rId53"/>
    <p:sldId id="329" r:id="rId54"/>
  </p:sldIdLst>
  <p:sldSz cx="9144000" cy="6858000" type="screen4x3"/>
  <p:notesSz cx="6669088" cy="99282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36" autoAdjust="0"/>
    <p:restoredTop sz="86377" autoAdjust="0"/>
  </p:normalViewPr>
  <p:slideViewPr>
    <p:cSldViewPr>
      <p:cViewPr varScale="1">
        <p:scale>
          <a:sx n="81" d="100"/>
          <a:sy n="81" d="100"/>
        </p:scale>
        <p:origin x="-39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242"/>
    </p:cViewPr>
  </p:sorterViewPr>
  <p:notesViewPr>
    <p:cSldViewPr>
      <p:cViewPr>
        <p:scale>
          <a:sx n="100" d="100"/>
          <a:sy n="100" d="100"/>
        </p:scale>
        <p:origin x="-1110" y="2790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8892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 b="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GB"/>
              <a:t>241-211 OOP (Java): abstract/10</a:t>
            </a:r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838" y="9431338"/>
            <a:ext cx="28892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 b="1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23A82B4-3986-40AB-A64D-D32006C805B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382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>
                <a:latin typeface="Times" pitchFamily="18" charset="0"/>
              </a:defRPr>
            </a:lvl1pPr>
          </a:lstStyle>
          <a:p>
            <a:pPr>
              <a:defRPr/>
            </a:pPr>
            <a:r>
              <a:rPr lang="en-GB"/>
              <a:t>Objects First with Java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latin typeface="Times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6463"/>
            <a:ext cx="48910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8892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1">
                <a:latin typeface="Times" pitchFamily="18" charset="0"/>
              </a:defRPr>
            </a:lvl1pPr>
          </a:lstStyle>
          <a:p>
            <a:pPr>
              <a:defRPr/>
            </a:pPr>
            <a:r>
              <a:rPr lang="en-GB"/>
              <a:t>© David J. Barnes and Michael Kölling</a:t>
            </a:r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838" y="9431338"/>
            <a:ext cx="28892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1">
                <a:latin typeface="Times" pitchFamily="18" charset="0"/>
              </a:defRPr>
            </a:lvl1pPr>
          </a:lstStyle>
          <a:p>
            <a:pPr>
              <a:defRPr/>
            </a:pPr>
            <a:fld id="{2F852592-8866-4C0F-88D3-98A565AE113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913125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809" y="465097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smtClean="0"/>
              <a:t>242-701 Seminar I,  Papers/1</a:t>
            </a: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74725" y="4077072"/>
            <a:ext cx="6934200" cy="1947763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>
              <a:buFont typeface="Monotype Sorts" pitchFamily="2" charset="2"/>
              <a:buNone/>
            </a:pPr>
            <a:r>
              <a:rPr lang="th-TH" smtClean="0">
                <a:effectLst/>
              </a:rPr>
              <a:t>Objectives</a:t>
            </a:r>
          </a:p>
          <a:p>
            <a:pPr lvl="1"/>
            <a:r>
              <a:rPr lang="en-US" smtClean="0">
                <a:effectLst/>
              </a:rPr>
              <a:t>use a foxes-and-rabbits simulation to introduce abstract classes, interfaces, and multiple inheritance</a:t>
            </a:r>
            <a:endParaRPr lang="th-TH" smtClean="0">
              <a:effectLst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057400" y="2565400"/>
            <a:ext cx="4768850" cy="1200150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3600"/>
              <a:t>10. More Abstraction Techniques </a:t>
            </a:r>
            <a:endParaRPr lang="th-TH" sz="3600"/>
          </a:p>
        </p:txBody>
      </p:sp>
      <p:sp>
        <p:nvSpPr>
          <p:cNvPr id="6" name="Rectangle 5"/>
          <p:cNvSpPr>
            <a:spLocks noGrp="1" noChangeArrowheads="1"/>
          </p:cNvSpPr>
          <p:nvPr/>
        </p:nvSpPr>
        <p:spPr>
          <a:xfrm>
            <a:off x="426083" y="548680"/>
            <a:ext cx="8229600" cy="88341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>
                <a:effectLst/>
              </a:rPr>
              <a:t>DIN61-222 Adv. Prog. (Java)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63849" y="1412776"/>
            <a:ext cx="3167062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Char char="v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Char char="v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Char char="v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Char char="v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Char char="v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GB" sz="2400">
                <a:effectLst/>
              </a:rPr>
              <a:t>Semester </a:t>
            </a:r>
            <a:r>
              <a:rPr lang="en-GB" sz="2400" smtClean="0">
                <a:effectLst/>
              </a:rPr>
              <a:t>1, 2019-2020</a:t>
            </a:r>
            <a:endParaRPr lang="en-GB" sz="2400"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1.  Benefits of Simulation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smtClean="0">
                <a:effectLst/>
              </a:rPr>
              <a:t>Use to make predictions:</a:t>
            </a:r>
          </a:p>
          <a:p>
            <a:pPr lvl="1"/>
            <a:r>
              <a:rPr lang="en-US" smtClean="0">
                <a:effectLst/>
              </a:rPr>
              <a:t>the weather, the stock market, traffic systems, nuclear processes</a:t>
            </a:r>
          </a:p>
          <a:p>
            <a:pPr lvl="1"/>
            <a:r>
              <a:rPr lang="en-US" smtClean="0">
                <a:effectLst/>
              </a:rPr>
              <a:t>safer</a:t>
            </a:r>
            <a:r>
              <a:rPr lang="en-US" smtClean="0">
                <a:effectLst/>
              </a:rPr>
              <a:t>, cheaper, </a:t>
            </a:r>
            <a:r>
              <a:rPr lang="en-US" smtClean="0">
                <a:effectLst/>
              </a:rPr>
              <a:t>quicker</a:t>
            </a:r>
          </a:p>
          <a:p>
            <a:pPr lvl="1"/>
            <a:endParaRPr lang="en-US" smtClean="0">
              <a:effectLst/>
            </a:endParaRPr>
          </a:p>
          <a:p>
            <a:pPr>
              <a:buFont typeface="Arial" charset="0"/>
              <a:buChar char="•"/>
            </a:pPr>
            <a:r>
              <a:rPr lang="en-US" smtClean="0">
                <a:effectLst/>
              </a:rPr>
              <a:t>Example:</a:t>
            </a:r>
          </a:p>
          <a:p>
            <a:pPr lvl="1"/>
            <a:r>
              <a:rPr lang="en-US" smtClean="0">
                <a:effectLst/>
              </a:rPr>
              <a:t>‘How will the wildlife be affected if </a:t>
            </a:r>
            <a:br>
              <a:rPr lang="en-US" smtClean="0">
                <a:effectLst/>
              </a:rPr>
            </a:br>
            <a:r>
              <a:rPr lang="en-US" smtClean="0">
                <a:effectLst/>
              </a:rPr>
              <a:t>we build a road through a park?’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1071563"/>
            <a:ext cx="1427163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105" y="3091962"/>
            <a:ext cx="1776412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4857750"/>
            <a:ext cx="1641475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Predator-prey Simulations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981200"/>
            <a:ext cx="7772400" cy="1233488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smtClean="0">
                <a:effectLst/>
              </a:rPr>
              <a:t>There is often a natural balance between wild animals which varies over time.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3357563"/>
            <a:ext cx="5969000" cy="307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Box 4"/>
          <p:cNvSpPr txBox="1">
            <a:spLocks noChangeArrowheads="1"/>
          </p:cNvSpPr>
          <p:nvPr/>
        </p:nvSpPr>
        <p:spPr bwMode="auto">
          <a:xfrm>
            <a:off x="7358063" y="3600450"/>
            <a:ext cx="1314450" cy="400050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/>
              <a:t>e.g. rabbits</a:t>
            </a:r>
            <a:endParaRPr lang="en-US"/>
          </a:p>
        </p:txBody>
      </p:sp>
      <p:sp>
        <p:nvSpPr>
          <p:cNvPr id="5126" name="TextBox 5"/>
          <p:cNvSpPr txBox="1">
            <a:spLocks noChangeArrowheads="1"/>
          </p:cNvSpPr>
          <p:nvPr/>
        </p:nvSpPr>
        <p:spPr bwMode="auto">
          <a:xfrm>
            <a:off x="7358063" y="4071938"/>
            <a:ext cx="1173162" cy="400050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000"/>
              <a:t>e.g. foxes</a:t>
            </a:r>
            <a:endParaRPr lang="en-US"/>
          </a:p>
        </p:txBody>
      </p:sp>
      <p:pic>
        <p:nvPicPr>
          <p:cNvPr id="5127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7DECE"/>
              </a:clrFrom>
              <a:clrTo>
                <a:srgbClr val="E7DEC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38" y="5072063"/>
            <a:ext cx="1404937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4117975"/>
            <a:ext cx="5715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260648"/>
            <a:ext cx="8305800" cy="1143000"/>
          </a:xfrm>
        </p:spPr>
        <p:txBody>
          <a:bodyPr/>
          <a:lstStyle/>
          <a:p>
            <a:r>
              <a:rPr lang="en-US" smtClean="0">
                <a:effectLst/>
              </a:rPr>
              <a:t>2. Foxes and Rabbits Simulation</a:t>
            </a:r>
          </a:p>
        </p:txBody>
      </p:sp>
      <p:pic>
        <p:nvPicPr>
          <p:cNvPr id="6147" name="Picture 4" descr="fig10-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1677988"/>
            <a:ext cx="5757862" cy="457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6643688" y="5286375"/>
            <a:ext cx="1908175" cy="1200150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application</a:t>
            </a:r>
          </a:p>
          <a:p>
            <a:r>
              <a:rPr lang="en-US"/>
              <a:t>details are not</a:t>
            </a:r>
          </a:p>
          <a:p>
            <a:r>
              <a:rPr lang="en-US"/>
              <a:t>important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The Important Classes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772816"/>
            <a:ext cx="8229600" cy="4752528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</a:pPr>
            <a:r>
              <a:rPr lang="en-US" sz="2400" smtClean="0">
                <a:effectLst/>
                <a:latin typeface="Courier New" pitchFamily="49" charset="0"/>
              </a:rPr>
              <a:t>Fox</a:t>
            </a:r>
            <a:endParaRPr lang="en-US" smtClean="0">
              <a:effectLst/>
              <a:latin typeface="Courier New" pitchFamily="49" charset="0"/>
            </a:endParaRPr>
          </a:p>
          <a:p>
            <a:pPr lvl="1"/>
            <a:r>
              <a:rPr lang="en-US" smtClean="0">
                <a:effectLst/>
              </a:rPr>
              <a:t>for simulating foxes (the predators)</a:t>
            </a:r>
          </a:p>
          <a:p>
            <a:pPr>
              <a:buFont typeface="Arial" charset="0"/>
              <a:buChar char="•"/>
            </a:pPr>
            <a:r>
              <a:rPr lang="en-US" sz="2400" smtClean="0">
                <a:effectLst/>
                <a:latin typeface="Courier New" pitchFamily="49" charset="0"/>
              </a:rPr>
              <a:t>Rabbit</a:t>
            </a:r>
            <a:endParaRPr lang="en-US" sz="2800" smtClean="0">
              <a:effectLst/>
              <a:latin typeface="Courier New" pitchFamily="49" charset="0"/>
            </a:endParaRPr>
          </a:p>
          <a:p>
            <a:pPr lvl="1"/>
            <a:r>
              <a:rPr lang="en-US" smtClean="0">
                <a:effectLst/>
              </a:rPr>
              <a:t>for simulating rabbits (the prey)</a:t>
            </a:r>
          </a:p>
          <a:p>
            <a:pPr>
              <a:buFont typeface="Arial" charset="0"/>
              <a:buChar char="•"/>
            </a:pPr>
            <a:r>
              <a:rPr lang="en-US" sz="2400" smtClean="0">
                <a:effectLst/>
                <a:latin typeface="Courier New" pitchFamily="49" charset="0"/>
              </a:rPr>
              <a:t>Simulator</a:t>
            </a:r>
            <a:endParaRPr lang="en-US" sz="2800" smtClean="0">
              <a:effectLst/>
              <a:latin typeface="Courier New" pitchFamily="49" charset="0"/>
            </a:endParaRPr>
          </a:p>
          <a:p>
            <a:pPr lvl="1"/>
            <a:r>
              <a:rPr lang="en-US" smtClean="0">
                <a:effectLst/>
              </a:rPr>
              <a:t>manages the overall simulation</a:t>
            </a:r>
          </a:p>
          <a:p>
            <a:pPr lvl="1"/>
            <a:r>
              <a:rPr lang="en-US" smtClean="0">
                <a:effectLst/>
              </a:rPr>
              <a:t>holds collections of foxes and </a:t>
            </a:r>
            <a:r>
              <a:rPr lang="en-US" smtClean="0">
                <a:effectLst/>
              </a:rPr>
              <a:t>rabbits</a:t>
            </a:r>
          </a:p>
          <a:p>
            <a:pPr>
              <a:buFont typeface="Arial" charset="0"/>
              <a:buChar char="•"/>
            </a:pPr>
            <a:r>
              <a:rPr lang="en-US" sz="2400">
                <a:latin typeface="Courier New" pitchFamily="49" charset="0"/>
              </a:rPr>
              <a:t>Field</a:t>
            </a:r>
            <a:endParaRPr lang="en-US" sz="2800">
              <a:latin typeface="Courier New" pitchFamily="49" charset="0"/>
            </a:endParaRPr>
          </a:p>
          <a:p>
            <a:pPr lvl="1"/>
            <a:r>
              <a:rPr lang="en-US"/>
              <a:t>the field where the foxes and </a:t>
            </a:r>
            <a:r>
              <a:rPr lang="en-US"/>
              <a:t>rabbits </a:t>
            </a:r>
            <a:r>
              <a:rPr lang="en-US" smtClean="0"/>
              <a:t>live</a:t>
            </a:r>
            <a:endParaRPr lang="en-US"/>
          </a:p>
          <a:p>
            <a:pPr>
              <a:buFont typeface="Arial" charset="0"/>
              <a:buChar char="•"/>
            </a:pPr>
            <a:r>
              <a:rPr lang="en-US" sz="2400">
                <a:latin typeface="Courier New" pitchFamily="49" charset="0"/>
              </a:rPr>
              <a:t>Location</a:t>
            </a:r>
            <a:endParaRPr lang="en-US" sz="2800">
              <a:latin typeface="Courier New" pitchFamily="49" charset="0"/>
            </a:endParaRPr>
          </a:p>
          <a:p>
            <a:pPr lvl="1"/>
            <a:r>
              <a:rPr lang="en-US"/>
              <a:t>a 2D position in the field</a:t>
            </a:r>
          </a:p>
          <a:p>
            <a:endParaRPr lang="en-US" smtClean="0"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32656"/>
            <a:ext cx="8305800" cy="1143000"/>
          </a:xfrm>
        </p:spPr>
        <p:txBody>
          <a:bodyPr/>
          <a:lstStyle/>
          <a:p>
            <a:r>
              <a:rPr lang="en-US" smtClean="0">
                <a:effectLst/>
              </a:rPr>
              <a:t>Simulator Running</a:t>
            </a:r>
            <a:endParaRPr lang="en-US" smtClean="0">
              <a:effectLst/>
            </a:endParaRPr>
          </a:p>
        </p:txBody>
      </p:sp>
      <p:pic>
        <p:nvPicPr>
          <p:cNvPr id="9219" name="Picture 3" descr="fig10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00200"/>
            <a:ext cx="4075113" cy="472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Box 3"/>
          <p:cNvSpPr txBox="1">
            <a:spLocks noChangeArrowheads="1"/>
          </p:cNvSpPr>
          <p:nvPr/>
        </p:nvSpPr>
        <p:spPr bwMode="auto">
          <a:xfrm>
            <a:off x="285750" y="4071938"/>
            <a:ext cx="19431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Rabbits =</a:t>
            </a:r>
          </a:p>
          <a:p>
            <a:r>
              <a:rPr lang="en-US"/>
              <a:t>orange/yellow</a:t>
            </a:r>
          </a:p>
        </p:txBody>
      </p:sp>
      <p:sp>
        <p:nvSpPr>
          <p:cNvPr id="9221" name="TextBox 4"/>
          <p:cNvSpPr txBox="1">
            <a:spLocks noChangeArrowheads="1"/>
          </p:cNvSpPr>
          <p:nvPr/>
        </p:nvSpPr>
        <p:spPr bwMode="auto">
          <a:xfrm>
            <a:off x="285750" y="5027613"/>
            <a:ext cx="17764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Foxes = blue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Rabbit</a:t>
            </a:r>
            <a:endParaRPr lang="en-US" smtClean="0">
              <a:effectLst/>
            </a:endParaRP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043608" y="2420888"/>
            <a:ext cx="7491153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800">
                <a:latin typeface="Courier New" pitchFamily="49" charset="0"/>
              </a:rPr>
              <a:t>public class Rabbit</a:t>
            </a:r>
          </a:p>
          <a:p>
            <a:r>
              <a:rPr lang="en-US" sz="1800">
                <a:latin typeface="Courier New" pitchFamily="49" charset="0"/>
              </a:rPr>
              <a:t>{</a:t>
            </a:r>
          </a:p>
          <a:p>
            <a:r>
              <a:rPr lang="en-US" sz="1800">
                <a:latin typeface="Courier New" pitchFamily="49" charset="0"/>
              </a:rPr>
              <a:t>    // </a:t>
            </a:r>
            <a:r>
              <a:rPr lang="en-US" sz="1800" smtClean="0">
                <a:latin typeface="Courier New" pitchFamily="49" charset="0"/>
              </a:rPr>
              <a:t>fields . </a:t>
            </a:r>
            <a:r>
              <a:rPr lang="en-US" sz="1800">
                <a:latin typeface="Courier New" pitchFamily="49" charset="0"/>
              </a:rPr>
              <a:t>. </a:t>
            </a:r>
            <a:r>
              <a:rPr lang="en-US" sz="1800" smtClean="0">
                <a:latin typeface="Courier New" pitchFamily="49" charset="0"/>
              </a:rPr>
              <a:t>.</a:t>
            </a:r>
            <a:endParaRPr lang="en-US" sz="1800">
              <a:latin typeface="Courier New" pitchFamily="49" charset="0"/>
            </a:endParaRPr>
          </a:p>
          <a:p>
            <a:r>
              <a:rPr lang="en-US" sz="1800">
                <a:latin typeface="Courier New" pitchFamily="49" charset="0"/>
              </a:rPr>
              <a:t>    private int age;</a:t>
            </a:r>
          </a:p>
          <a:p>
            <a:r>
              <a:rPr lang="en-US" sz="1800">
                <a:latin typeface="Courier New" pitchFamily="49" charset="0"/>
              </a:rPr>
              <a:t>    private boolean alive;       // alive or not?</a:t>
            </a:r>
          </a:p>
          <a:p>
            <a:r>
              <a:rPr lang="en-US" sz="1800">
                <a:latin typeface="Courier New" pitchFamily="49" charset="0"/>
              </a:rPr>
              <a:t>    private Location location;   // position in field</a:t>
            </a:r>
          </a:p>
          <a:p>
            <a:r>
              <a:rPr lang="en-US" sz="1800">
                <a:latin typeface="Courier New" pitchFamily="49" charset="0"/>
              </a:rPr>
              <a:t>    </a:t>
            </a:r>
          </a:p>
          <a:p>
            <a:r>
              <a:rPr lang="en-US" sz="1800">
                <a:latin typeface="Courier New" pitchFamily="49" charset="0"/>
              </a:rPr>
              <a:t>    // methods . . </a:t>
            </a:r>
            <a:r>
              <a:rPr lang="en-US" sz="1800" smtClean="0">
                <a:latin typeface="Courier New" pitchFamily="49" charset="0"/>
              </a:rPr>
              <a:t>.</a:t>
            </a:r>
          </a:p>
          <a:p>
            <a:r>
              <a:rPr lang="en-US" sz="1800">
                <a:latin typeface="Courier New" pitchFamily="49" charset="0"/>
              </a:rPr>
              <a:t> </a:t>
            </a:r>
            <a:r>
              <a:rPr lang="en-US" sz="1800" smtClean="0">
                <a:latin typeface="Courier New" pitchFamily="49" charset="0"/>
              </a:rPr>
              <a:t>   </a:t>
            </a:r>
            <a:r>
              <a:rPr lang="en-US" sz="1800">
                <a:latin typeface="Courier New" pitchFamily="49" charset="0"/>
                <a:cs typeface="Courier New" pitchFamily="49" charset="0"/>
              </a:rPr>
              <a:t>public void </a:t>
            </a:r>
            <a:r>
              <a:rPr lang="en-US" sz="1800">
                <a:latin typeface="Courier New" pitchFamily="49" charset="0"/>
                <a:cs typeface="Courier New" pitchFamily="49" charset="0"/>
              </a:rPr>
              <a:t>act(Field 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f, </a:t>
            </a:r>
            <a:r>
              <a:rPr lang="en-US" sz="1800">
                <a:latin typeface="Courier New" pitchFamily="49" charset="0"/>
                <a:cs typeface="Courier New" pitchFamily="49" charset="0"/>
              </a:rPr>
              <a:t>List&lt;Rabbit</a:t>
            </a:r>
            <a:r>
              <a:rPr lang="en-US" sz="1800"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rs) { ... }</a:t>
            </a:r>
            <a:endParaRPr lang="en-US" sz="1800">
              <a:latin typeface="Courier New" pitchFamily="49" charset="0"/>
            </a:endParaRPr>
          </a:p>
          <a:p>
            <a:r>
              <a:rPr lang="en-US" sz="1800">
                <a:latin typeface="Courier New" pitchFamily="49" charset="0"/>
              </a:rPr>
              <a:t>}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658018"/>
            <a:ext cx="1581150" cy="125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A Rabbit’s Behaviour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smtClean="0">
                <a:effectLst/>
              </a:rPr>
              <a:t>Implemented in </a:t>
            </a:r>
            <a:r>
              <a:rPr lang="en-US" sz="2400" smtClean="0">
                <a:effectLst/>
                <a:latin typeface="Courier New" pitchFamily="49" charset="0"/>
              </a:rPr>
              <a:t>Rabbit.act()</a:t>
            </a:r>
            <a:r>
              <a:rPr lang="en-US" smtClean="0">
                <a:effectLst/>
              </a:rPr>
              <a:t>:</a:t>
            </a:r>
          </a:p>
          <a:p>
            <a:pPr lvl="1"/>
            <a:r>
              <a:rPr lang="en-US" smtClean="0">
                <a:effectLst/>
              </a:rPr>
              <a:t>a rabbit gets older when act() is called</a:t>
            </a:r>
          </a:p>
          <a:p>
            <a:pPr lvl="2">
              <a:buFont typeface="Arial" charset="0"/>
              <a:buChar char="•"/>
            </a:pPr>
            <a:r>
              <a:rPr lang="en-US" smtClean="0">
                <a:effectLst/>
              </a:rPr>
              <a:t>it may die of old age</a:t>
            </a:r>
          </a:p>
          <a:p>
            <a:pPr lvl="1"/>
            <a:r>
              <a:rPr lang="en-US" smtClean="0">
                <a:effectLst/>
              </a:rPr>
              <a:t>a rabbit may create new rabbits</a:t>
            </a:r>
          </a:p>
          <a:p>
            <a:pPr lvl="1"/>
            <a:r>
              <a:rPr lang="en-US" smtClean="0">
                <a:effectLst/>
              </a:rPr>
              <a:t>a rabbit tries to move to an empty adjacent square in the field</a:t>
            </a:r>
          </a:p>
          <a:p>
            <a:pPr lvl="1"/>
            <a:r>
              <a:rPr lang="en-US" smtClean="0">
                <a:effectLst/>
              </a:rPr>
              <a:t>overcrowding will kill a rabbit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5143500"/>
            <a:ext cx="1928812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46809" y="465097"/>
            <a:ext cx="4845271" cy="1143000"/>
          </a:xfrm>
        </p:spPr>
        <p:txBody>
          <a:bodyPr/>
          <a:lstStyle/>
          <a:p>
            <a:r>
              <a:rPr lang="en-US" smtClean="0">
                <a:effectLst/>
              </a:rPr>
              <a:t>Rabbit.act()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67544" y="1978496"/>
            <a:ext cx="8429625" cy="4114800"/>
          </a:xfrm>
        </p:spPr>
        <p:txBody>
          <a:bodyPr>
            <a:normAutofit/>
          </a:bodyPr>
          <a:lstStyle/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public void </a:t>
            </a:r>
            <a:r>
              <a:rPr lang="en-US" sz="1600" b="1" smtClean="0">
                <a:solidFill>
                  <a:schemeClr val="tx2"/>
                </a:solidFill>
                <a:effectLst/>
                <a:latin typeface="Courier New" pitchFamily="49" charset="0"/>
                <a:cs typeface="Courier New" pitchFamily="49" charset="0"/>
              </a:rPr>
              <a:t>act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(Field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f,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List&lt;Rabbit&gt;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rs)</a:t>
            </a: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/* </a:t>
            </a:r>
            <a:r>
              <a:rPr lang="en-US" sz="1600" b="1" smtClean="0">
                <a:effectLst/>
                <a:latin typeface="Courier New" pitchFamily="49" charset="0"/>
                <a:cs typeface="Courier New" pitchFamily="49" charset="0"/>
              </a:rPr>
              <a:t>A rabbit </a:t>
            </a:r>
            <a:r>
              <a:rPr lang="en-US" sz="1600" b="1" smtClean="0">
                <a:effectLst/>
                <a:latin typeface="Courier New" pitchFamily="49" charset="0"/>
                <a:cs typeface="Courier New" pitchFamily="49" charset="0"/>
              </a:rPr>
              <a:t>has babies, </a:t>
            </a:r>
            <a:r>
              <a:rPr lang="en-US" sz="1600" b="1" smtClean="0">
                <a:effectLst/>
                <a:latin typeface="Courier New" pitchFamily="49" charset="0"/>
                <a:cs typeface="Courier New" pitchFamily="49" charset="0"/>
              </a:rPr>
              <a:t>moves about, or dies of </a:t>
            </a:r>
            <a:br>
              <a:rPr lang="en-US" sz="1600" b="1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b="1" smtClean="0">
                <a:effectLst/>
                <a:latin typeface="Courier New" pitchFamily="49" charset="0"/>
                <a:cs typeface="Courier New" pitchFamily="49" charset="0"/>
              </a:rPr>
              <a:t>  old age or overcrowding.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*/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incrementAge();    // may die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if (isAlive) {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//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have rabbit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make babies</a:t>
            </a: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for (int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i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= 0;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i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&lt;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numBabies(); i++)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  Rabbit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r =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new Rabbit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();</a:t>
            </a: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  Location loc =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f.nextTo(location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 f.moveTo(r,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loc);  //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add new rabbit to field</a:t>
            </a:r>
          </a:p>
          <a:p>
            <a:pPr>
              <a:buFont typeface="Monotype Sorts" pitchFamily="2" charset="2"/>
              <a:buNone/>
            </a:pPr>
            <a:r>
              <a:rPr lang="en-US" sz="1600"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600" smtClean="0">
                <a:latin typeface="Courier New" pitchFamily="49" charset="0"/>
                <a:cs typeface="Courier New" pitchFamily="49" charset="0"/>
              </a:rPr>
              <a:t>   rs.add(r</a:t>
            </a:r>
            <a:r>
              <a:rPr lang="en-US" sz="1600">
                <a:latin typeface="Courier New" pitchFamily="49" charset="0"/>
                <a:cs typeface="Courier New" pitchFamily="49" charset="0"/>
              </a:rPr>
              <a:t>);</a:t>
            </a: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}</a:t>
            </a:r>
            <a:b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:</a:t>
            </a:r>
          </a:p>
        </p:txBody>
      </p:sp>
      <p:sp>
        <p:nvSpPr>
          <p:cNvPr id="13316" name="TextBox 3"/>
          <p:cNvSpPr txBox="1">
            <a:spLocks noChangeArrowheads="1"/>
          </p:cNvSpPr>
          <p:nvPr/>
        </p:nvSpPr>
        <p:spPr bwMode="auto">
          <a:xfrm>
            <a:off x="6181725" y="785813"/>
            <a:ext cx="2462213" cy="830262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The details are not</a:t>
            </a:r>
          </a:p>
          <a:p>
            <a:r>
              <a:rPr lang="en-US"/>
              <a:t>important.</a:t>
            </a:r>
          </a:p>
        </p:txBody>
      </p:sp>
      <p:sp>
        <p:nvSpPr>
          <p:cNvPr id="13317" name="Text Box 8"/>
          <p:cNvSpPr txBox="1">
            <a:spLocks noChangeArrowheads="1"/>
          </p:cNvSpPr>
          <p:nvPr/>
        </p:nvSpPr>
        <p:spPr bwMode="auto">
          <a:xfrm>
            <a:off x="7219950" y="6356350"/>
            <a:ext cx="1384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i="1">
                <a:solidFill>
                  <a:schemeClr val="tx2"/>
                </a:solidFill>
              </a:rPr>
              <a:t>continued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// try to move this rabbit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Location newLoc =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f.nextTo(location);</a:t>
            </a: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if (newLoc != null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)  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// if new location is free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 f.moveTo(this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, newLoc);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else  // can't move - so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die</a:t>
            </a: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  isAlive = false;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}  // end of act()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Fox</a:t>
            </a:r>
            <a:endParaRPr lang="en-US" smtClean="0">
              <a:effectLst/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875651" y="2132856"/>
            <a:ext cx="6726521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>
                <a:latin typeface="Courier New" pitchFamily="49" charset="0"/>
              </a:rPr>
              <a:t>public class Fox</a:t>
            </a:r>
          </a:p>
          <a:p>
            <a:r>
              <a:rPr lang="en-US" sz="1600">
                <a:latin typeface="Courier New" pitchFamily="49" charset="0"/>
              </a:rPr>
              <a:t>{ </a:t>
            </a:r>
          </a:p>
          <a:p>
            <a:r>
              <a:rPr lang="en-US" sz="1600">
                <a:latin typeface="Courier New" pitchFamily="49" charset="0"/>
              </a:rPr>
              <a:t>    // </a:t>
            </a:r>
            <a:r>
              <a:rPr lang="en-US" sz="1600" smtClean="0">
                <a:latin typeface="Courier New" pitchFamily="49" charset="0"/>
              </a:rPr>
              <a:t>fields. </a:t>
            </a:r>
            <a:r>
              <a:rPr lang="en-US" sz="1600">
                <a:latin typeface="Courier New" pitchFamily="49" charset="0"/>
              </a:rPr>
              <a:t>. </a:t>
            </a:r>
            <a:r>
              <a:rPr lang="en-US" sz="1600" smtClean="0">
                <a:latin typeface="Courier New" pitchFamily="49" charset="0"/>
              </a:rPr>
              <a:t>.</a:t>
            </a:r>
            <a:endParaRPr lang="en-US" sz="1600">
              <a:latin typeface="Courier New" pitchFamily="49" charset="0"/>
            </a:endParaRPr>
          </a:p>
          <a:p>
            <a:r>
              <a:rPr lang="en-US" sz="1600">
                <a:latin typeface="Courier New" pitchFamily="49" charset="0"/>
              </a:rPr>
              <a:t>    private int age;</a:t>
            </a:r>
          </a:p>
          <a:p>
            <a:r>
              <a:rPr lang="en-US" sz="1600">
                <a:latin typeface="Courier New" pitchFamily="49" charset="0"/>
              </a:rPr>
              <a:t>    private boolean alive;      // alive or not?</a:t>
            </a:r>
          </a:p>
          <a:p>
            <a:r>
              <a:rPr lang="en-US" sz="1600">
                <a:latin typeface="Courier New" pitchFamily="49" charset="0"/>
              </a:rPr>
              <a:t>    private Location location;  // position in field</a:t>
            </a:r>
          </a:p>
          <a:p>
            <a:r>
              <a:rPr lang="en-US" sz="1600">
                <a:latin typeface="Courier New" pitchFamily="49" charset="0"/>
              </a:rPr>
              <a:t>    private int foodLevel;</a:t>
            </a:r>
            <a:br>
              <a:rPr lang="en-US" sz="1600">
                <a:latin typeface="Courier New" pitchFamily="49" charset="0"/>
              </a:rPr>
            </a:br>
            <a:r>
              <a:rPr lang="en-US" sz="1600">
                <a:latin typeface="Courier New" pitchFamily="49" charset="0"/>
              </a:rPr>
              <a:t>                       // increased by eating rabbits</a:t>
            </a:r>
          </a:p>
          <a:p>
            <a:endParaRPr lang="en-US" sz="1600">
              <a:latin typeface="Courier New" pitchFamily="49" charset="0"/>
            </a:endParaRPr>
          </a:p>
          <a:p>
            <a:r>
              <a:rPr lang="en-US" sz="1600">
                <a:latin typeface="Courier New" pitchFamily="49" charset="0"/>
              </a:rPr>
              <a:t>    // methods . . </a:t>
            </a:r>
            <a:r>
              <a:rPr lang="en-US" sz="1600" smtClean="0">
                <a:latin typeface="Courier New" pitchFamily="49" charset="0"/>
              </a:rPr>
              <a:t>.</a:t>
            </a:r>
          </a:p>
          <a:p>
            <a:r>
              <a:rPr lang="en-US" sz="1600" smtClean="0">
                <a:latin typeface="Courier New" pitchFamily="49" charset="0"/>
                <a:cs typeface="Courier New" pitchFamily="49" charset="0"/>
              </a:rPr>
              <a:t>    public </a:t>
            </a:r>
            <a:r>
              <a:rPr lang="en-US" sz="160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1600">
                <a:latin typeface="Courier New" pitchFamily="49" charset="0"/>
                <a:cs typeface="Courier New" pitchFamily="49" charset="0"/>
              </a:rPr>
              <a:t>act(Field </a:t>
            </a:r>
            <a:r>
              <a:rPr lang="en-US" sz="1600" smtClean="0">
                <a:latin typeface="Courier New" pitchFamily="49" charset="0"/>
                <a:cs typeface="Courier New" pitchFamily="49" charset="0"/>
              </a:rPr>
              <a:t>f, List&lt;Fox</a:t>
            </a:r>
            <a:r>
              <a:rPr lang="en-US" sz="1600"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sz="1600" smtClean="0">
                <a:latin typeface="Courier New" pitchFamily="49" charset="0"/>
                <a:cs typeface="Courier New" pitchFamily="49" charset="0"/>
              </a:rPr>
              <a:t>fxs)</a:t>
            </a:r>
            <a:br>
              <a:rPr lang="en-US" sz="1600" smtClean="0">
                <a:latin typeface="Courier New" pitchFamily="49" charset="0"/>
                <a:cs typeface="Courier New" pitchFamily="49" charset="0"/>
              </a:rPr>
            </a:br>
            <a:r>
              <a:rPr lang="en-US" sz="1600" smtClean="0">
                <a:latin typeface="Courier New" pitchFamily="49" charset="0"/>
                <a:cs typeface="Courier New" pitchFamily="49" charset="0"/>
              </a:rPr>
              <a:t>    { ... }</a:t>
            </a:r>
            <a:endParaRPr lang="en-US" sz="1600">
              <a:latin typeface="Courier New" pitchFamily="49" charset="0"/>
            </a:endParaRPr>
          </a:p>
          <a:p>
            <a:r>
              <a:rPr lang="en-US" sz="1600" smtClean="0">
                <a:latin typeface="Courier New" pitchFamily="49" charset="0"/>
              </a:rPr>
              <a:t>}</a:t>
            </a:r>
            <a:endParaRPr lang="en-US" sz="1600">
              <a:latin typeface="Courier New" pitchFamily="49" charset="0"/>
            </a:endParaRP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714375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A Fox’s Behavior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smtClean="0">
                <a:effectLst/>
              </a:rPr>
              <a:t>Implemented in </a:t>
            </a:r>
            <a:r>
              <a:rPr lang="en-US" sz="2400" smtClean="0">
                <a:effectLst/>
                <a:latin typeface="Courier New" pitchFamily="49" charset="0"/>
              </a:rPr>
              <a:t>Fox.act()</a:t>
            </a:r>
            <a:r>
              <a:rPr lang="en-US" smtClean="0">
                <a:effectLst/>
              </a:rPr>
              <a:t>:</a:t>
            </a:r>
          </a:p>
          <a:p>
            <a:pPr lvl="1"/>
            <a:r>
              <a:rPr lang="en-US" smtClean="0">
                <a:effectLst/>
              </a:rPr>
              <a:t>a fox gets older and hungrier when act() is called</a:t>
            </a:r>
          </a:p>
          <a:p>
            <a:pPr lvl="2">
              <a:buFont typeface="Arial" charset="0"/>
              <a:buChar char="•"/>
            </a:pPr>
            <a:r>
              <a:rPr lang="en-US" smtClean="0">
                <a:effectLst/>
              </a:rPr>
              <a:t>it may die of old age or hunger</a:t>
            </a:r>
          </a:p>
          <a:p>
            <a:pPr lvl="1"/>
            <a:r>
              <a:rPr lang="en-US" smtClean="0">
                <a:effectLst/>
              </a:rPr>
              <a:t>a fox may create new foxes</a:t>
            </a:r>
          </a:p>
          <a:p>
            <a:pPr lvl="1"/>
            <a:r>
              <a:rPr lang="en-US" smtClean="0">
                <a:effectLst/>
              </a:rPr>
              <a:t>a fox tries to move to a food (rabbit) location or an empty adjacent square in the field</a:t>
            </a:r>
          </a:p>
          <a:p>
            <a:pPr lvl="1"/>
            <a:r>
              <a:rPr lang="en-US" smtClean="0">
                <a:effectLst/>
              </a:rPr>
              <a:t>overcrowding will kill a fox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74650" y="272256"/>
            <a:ext cx="5205462" cy="1143000"/>
          </a:xfrm>
        </p:spPr>
        <p:txBody>
          <a:bodyPr/>
          <a:lstStyle/>
          <a:p>
            <a:r>
              <a:rPr lang="en-US" smtClean="0">
                <a:effectLst/>
              </a:rPr>
              <a:t>Fox.act()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395536" y="1644204"/>
            <a:ext cx="8429625" cy="4737124"/>
          </a:xfrm>
        </p:spPr>
        <p:txBody>
          <a:bodyPr>
            <a:normAutofit/>
          </a:bodyPr>
          <a:lstStyle/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public void </a:t>
            </a:r>
            <a:r>
              <a:rPr lang="en-US" sz="1600" b="1" smtClean="0">
                <a:solidFill>
                  <a:schemeClr val="tx2"/>
                </a:solidFill>
                <a:effectLst/>
                <a:latin typeface="Courier New" pitchFamily="49" charset="0"/>
                <a:cs typeface="Courier New" pitchFamily="49" charset="0"/>
              </a:rPr>
              <a:t>act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(Field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f, List&lt;Fox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fxs)</a:t>
            </a: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/* </a:t>
            </a:r>
            <a:r>
              <a:rPr lang="en-US" sz="1600" b="1" smtClean="0">
                <a:effectLst/>
                <a:latin typeface="Courier New" pitchFamily="49" charset="0"/>
                <a:cs typeface="Courier New" pitchFamily="49" charset="0"/>
              </a:rPr>
              <a:t>A fox </a:t>
            </a:r>
            <a:r>
              <a:rPr lang="en-US" sz="1600" b="1" smtClean="0">
                <a:effectLst/>
                <a:latin typeface="Courier New" pitchFamily="49" charset="0"/>
                <a:cs typeface="Courier New" pitchFamily="49" charset="0"/>
              </a:rPr>
              <a:t>makes babies, </a:t>
            </a:r>
            <a:r>
              <a:rPr lang="en-US" sz="1600" b="1" smtClean="0">
                <a:effectLst/>
                <a:latin typeface="Courier New" pitchFamily="49" charset="0"/>
                <a:cs typeface="Courier New" pitchFamily="49" charset="0"/>
              </a:rPr>
              <a:t>moves about looking for food, </a:t>
            </a:r>
          </a:p>
          <a:p>
            <a:pPr>
              <a:buFont typeface="Monotype Sorts" pitchFamily="2" charset="2"/>
              <a:buNone/>
            </a:pPr>
            <a:r>
              <a:rPr lang="en-US" sz="1600" b="1" smtClean="0">
                <a:effectLst/>
                <a:latin typeface="Courier New" pitchFamily="49" charset="0"/>
                <a:cs typeface="Courier New" pitchFamily="49" charset="0"/>
              </a:rPr>
              <a:t>     or dies of old age, hunger, or overcrowding.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*/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{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incrementAge();      // may die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incrementHunger();   // may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die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if (isAlive) {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//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have fox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make babies</a:t>
            </a: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for (int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i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= 0;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i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&lt;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numBabies(); i++)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  Fox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fx =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new Fox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();</a:t>
            </a: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 Location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loc =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f.nextTo(location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  f.moveTo(fx,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loc</a:t>
            </a:r>
            <a:r>
              <a:rPr lang="en-US" sz="1600">
                <a:latin typeface="Courier New" pitchFamily="49" charset="0"/>
                <a:cs typeface="Courier New" pitchFamily="49" charset="0"/>
              </a:rPr>
              <a:t>);     </a:t>
            </a:r>
            <a:r>
              <a:rPr lang="en-US" sz="1600" smtClean="0">
                <a:latin typeface="Courier New" pitchFamily="49" charset="0"/>
                <a:cs typeface="Courier New" pitchFamily="49" charset="0"/>
              </a:rPr>
              <a:t>// </a:t>
            </a:r>
            <a:r>
              <a:rPr lang="en-US" sz="1600">
                <a:latin typeface="Courier New" pitchFamily="49" charset="0"/>
                <a:cs typeface="Courier New" pitchFamily="49" charset="0"/>
              </a:rPr>
              <a:t>place new fox in field</a:t>
            </a: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>
                <a:latin typeface="Courier New" pitchFamily="49" charset="0"/>
                <a:cs typeface="Courier New" pitchFamily="49" charset="0"/>
              </a:rPr>
              <a:t>       fxs.add(fx);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}</a:t>
            </a:r>
            <a:b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   :</a:t>
            </a:r>
          </a:p>
        </p:txBody>
      </p:sp>
      <p:sp>
        <p:nvSpPr>
          <p:cNvPr id="17412" name="TextBox 3"/>
          <p:cNvSpPr txBox="1">
            <a:spLocks noChangeArrowheads="1"/>
          </p:cNvSpPr>
          <p:nvPr/>
        </p:nvSpPr>
        <p:spPr bwMode="auto">
          <a:xfrm>
            <a:off x="6396038" y="428625"/>
            <a:ext cx="2462212" cy="830263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The details are not</a:t>
            </a:r>
          </a:p>
          <a:p>
            <a:r>
              <a:rPr lang="en-US"/>
              <a:t>important.</a:t>
            </a:r>
          </a:p>
        </p:txBody>
      </p:sp>
      <p:sp>
        <p:nvSpPr>
          <p:cNvPr id="17413" name="Text Box 8"/>
          <p:cNvSpPr txBox="1">
            <a:spLocks noChangeArrowheads="1"/>
          </p:cNvSpPr>
          <p:nvPr/>
        </p:nvSpPr>
        <p:spPr bwMode="auto">
          <a:xfrm>
            <a:off x="7219950" y="6356350"/>
            <a:ext cx="1384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i="1">
                <a:solidFill>
                  <a:schemeClr val="tx2"/>
                </a:solidFill>
              </a:rPr>
              <a:t>continued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428625" y="1643063"/>
            <a:ext cx="8181975" cy="4452937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// try to move this fox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Location newLoc =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findFood(f,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location);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if (newLoc == null) // if no food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then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move randomly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  newLoc =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f.nextTo(location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Font typeface="Monotype Sorts" pitchFamily="2" charset="2"/>
              <a:buNone/>
            </a:pP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if (newLoc != null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) 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// if new location is free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  f.moveTo(this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, newLoc);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else  // can't move - so </a:t>
            </a: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die</a:t>
            </a:r>
            <a:endParaRPr lang="en-US" sz="16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    isAlive = false;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>
              <a:buFont typeface="Monotype Sorts" pitchFamily="2" charset="2"/>
              <a:buNone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  }  // end of act()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Simplified Simulator Code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58986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ArrayList&lt;Fox&gt; fxs = new ArrayList&lt;Fox&gt;();</a:t>
            </a:r>
          </a:p>
          <a:p>
            <a:pPr marL="0" indent="0">
              <a:buNone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ArrayList&lt;Rabbit&gt; rs = </a:t>
            </a:r>
            <a:r>
              <a:rPr lang="en-US" sz="1800">
                <a:latin typeface="Courier New" pitchFamily="49" charset="0"/>
                <a:cs typeface="Courier New" pitchFamily="49" charset="0"/>
              </a:rPr>
              <a:t>new 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ArrayList&lt;Rabbit&gt;();</a:t>
            </a:r>
          </a:p>
          <a:p>
            <a:pPr marL="0" indent="0">
              <a:buNone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Field f = new Field();</a:t>
            </a:r>
          </a:p>
          <a:p>
            <a:pPr marL="0" indent="0">
              <a:buNone/>
            </a:pPr>
            <a:endParaRPr lang="en-US" sz="180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populate(f, fxs, rs);   </a:t>
            </a:r>
          </a:p>
          <a:p>
            <a:pPr marL="0" indent="0">
              <a:buNone/>
            </a:pPr>
            <a:r>
              <a:rPr lang="en-US" sz="180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 // fill the field with foxes and rabbits at random locs</a:t>
            </a:r>
          </a:p>
          <a:p>
            <a:pPr marL="0" indent="0">
              <a:buNone/>
            </a:pPr>
            <a:endParaRPr lang="en-US" sz="180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while (true) {</a:t>
            </a:r>
          </a:p>
          <a:p>
            <a:pPr marL="0" indent="0">
              <a:buNone/>
            </a:pPr>
            <a:r>
              <a:rPr lang="en-US" sz="180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 // update the simulation by one time unit</a:t>
            </a:r>
          </a:p>
          <a:p>
            <a:pPr marL="0" indent="0">
              <a:buNone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for(Rabbit </a:t>
            </a:r>
            <a:r>
              <a:rPr lang="en-US" sz="1800">
                <a:latin typeface="Courier New" pitchFamily="49" charset="0"/>
                <a:cs typeface="Courier New" pitchFamily="49" charset="0"/>
              </a:rPr>
              <a:t>r </a:t>
            </a:r>
            <a:r>
              <a:rPr lang="en-US" sz="180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rs)</a:t>
            </a:r>
            <a:endParaRPr lang="en-US" sz="180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80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b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r.act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(f</a:t>
            </a:r>
            <a:r>
              <a:rPr lang="en-US" sz="180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rs);</a:t>
            </a:r>
          </a:p>
          <a:p>
            <a:pPr marL="0" indent="0">
              <a:buNone/>
            </a:pPr>
            <a:endParaRPr lang="en-US" sz="180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for(Fox </a:t>
            </a:r>
            <a:r>
              <a:rPr lang="en-US" sz="1800">
                <a:latin typeface="Courier New" pitchFamily="49" charset="0"/>
                <a:cs typeface="Courier New" pitchFamily="49" charset="0"/>
              </a:rPr>
              <a:t>fx </a:t>
            </a:r>
            <a:r>
              <a:rPr lang="en-US" sz="180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fxs)</a:t>
            </a:r>
            <a:endParaRPr lang="en-US" sz="180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80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b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fx.act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(f</a:t>
            </a:r>
            <a:r>
              <a:rPr lang="en-US" sz="180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fxs</a:t>
            </a:r>
            <a:r>
              <a:rPr lang="en-US" sz="180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800">
                <a:latin typeface="Courier New" pitchFamily="49" charset="0"/>
                <a:cs typeface="Courier New" pitchFamily="49" charset="0"/>
              </a:rPr>
              <a:t>        :</a:t>
            </a:r>
            <a:br>
              <a:rPr lang="en-US" sz="1800">
                <a:latin typeface="Courier New" pitchFamily="49" charset="0"/>
                <a:cs typeface="Courier New" pitchFamily="49" charset="0"/>
              </a:rPr>
            </a:br>
            <a:r>
              <a:rPr lang="en-US" sz="180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marL="0" indent="0">
              <a:buNone/>
            </a:pPr>
            <a:endParaRPr lang="en-US" sz="1800">
              <a:latin typeface="Courier New" pitchFamily="49" charset="0"/>
              <a:cs typeface="Courier New" pitchFamily="49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45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3.  Improving the Code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2204864"/>
            <a:ext cx="7772400" cy="375476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/>
              <a:t>Place </a:t>
            </a:r>
            <a:r>
              <a:rPr lang="en-US"/>
              <a:t>common </a:t>
            </a:r>
            <a:r>
              <a:rPr lang="en-US" smtClean="0"/>
              <a:t>fields and methods of </a:t>
            </a:r>
            <a:r>
              <a:rPr lang="en-US" sz="2000">
                <a:latin typeface="Courier New" pitchFamily="49" charset="0"/>
              </a:rPr>
              <a:t>Rabbit</a:t>
            </a:r>
            <a:r>
              <a:rPr lang="en-US" smtClean="0"/>
              <a:t> and </a:t>
            </a:r>
            <a:r>
              <a:rPr lang="en-US" sz="2000">
                <a:latin typeface="Courier New" pitchFamily="49" charset="0"/>
              </a:rPr>
              <a:t>Fox</a:t>
            </a:r>
            <a:r>
              <a:rPr lang="en-US" smtClean="0"/>
              <a:t> in a superclass called </a:t>
            </a:r>
            <a:r>
              <a:rPr lang="en-US" sz="2000" smtClean="0">
                <a:latin typeface="Courier New" pitchFamily="49" charset="0"/>
              </a:rPr>
              <a:t>Animal</a:t>
            </a:r>
          </a:p>
          <a:p>
            <a:pPr>
              <a:buFont typeface="Arial" charset="0"/>
              <a:buChar char="•"/>
            </a:pPr>
            <a:endParaRPr lang="en-US">
              <a:latin typeface="Verdana" pitchFamily="34" charset="0"/>
            </a:endParaRPr>
          </a:p>
          <a:p>
            <a:pPr>
              <a:buFont typeface="Arial" charset="0"/>
              <a:buChar char="•"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Simulator</a:t>
            </a:r>
            <a:r>
              <a:rPr lang="en-US" sz="2400"/>
              <a:t> </a:t>
            </a:r>
            <a:r>
              <a:rPr lang="en-US"/>
              <a:t>can now be simplified by using a single list of animals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Simplified Simulator Code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589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ArrayList&lt;</a:t>
            </a:r>
            <a:r>
              <a:rPr lang="en-US" sz="1800" b="1" smtClean="0">
                <a:latin typeface="Courier New" pitchFamily="49" charset="0"/>
                <a:cs typeface="Courier New" pitchFamily="49" charset="0"/>
              </a:rPr>
              <a:t>Animal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&gt; animals = new ArrayList&lt;Animal&gt;();</a:t>
            </a:r>
          </a:p>
          <a:p>
            <a:pPr marL="0" indent="0">
              <a:buNone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Field f = new Field();</a:t>
            </a:r>
          </a:p>
          <a:p>
            <a:pPr marL="0" indent="0">
              <a:buNone/>
            </a:pPr>
            <a:endParaRPr lang="en-US" sz="180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populate(f, animals);   </a:t>
            </a:r>
          </a:p>
          <a:p>
            <a:pPr marL="0" indent="0">
              <a:buNone/>
            </a:pPr>
            <a:r>
              <a:rPr lang="en-US" sz="180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 // fill the field with foxes and rabbits at random locs</a:t>
            </a:r>
          </a:p>
          <a:p>
            <a:pPr marL="0" indent="0">
              <a:buNone/>
            </a:pPr>
            <a:endParaRPr lang="en-US" sz="180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while (true) {</a:t>
            </a:r>
          </a:p>
          <a:p>
            <a:pPr marL="0" indent="0">
              <a:buNone/>
            </a:pPr>
            <a:r>
              <a:rPr lang="en-US" sz="180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 // update the simulation by one time unit</a:t>
            </a:r>
          </a:p>
          <a:p>
            <a:pPr marL="0" indent="0">
              <a:buNone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for(Animal a </a:t>
            </a:r>
            <a:r>
              <a:rPr lang="en-US" sz="1800">
                <a:latin typeface="Courier New" pitchFamily="49" charset="0"/>
                <a:cs typeface="Courier New" pitchFamily="49" charset="0"/>
              </a:rPr>
              <a:t>:  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animals)</a:t>
            </a:r>
            <a:endParaRPr lang="en-US" sz="180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80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b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a.act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(f</a:t>
            </a:r>
            <a:r>
              <a:rPr lang="en-US" sz="180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animal);</a:t>
            </a:r>
          </a:p>
          <a:p>
            <a:pPr marL="0" indent="0">
              <a:buNone/>
            </a:pPr>
            <a:r>
              <a:rPr lang="en-US" sz="180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800">
                <a:latin typeface="Courier New" pitchFamily="49" charset="0"/>
                <a:cs typeface="Courier New" pitchFamily="49" charset="0"/>
              </a:rPr>
              <a:t>:</a:t>
            </a:r>
            <a:br>
              <a:rPr lang="en-US" sz="1800">
                <a:latin typeface="Courier New" pitchFamily="49" charset="0"/>
                <a:cs typeface="Courier New" pitchFamily="49" charset="0"/>
              </a:rPr>
            </a:br>
            <a:r>
              <a:rPr lang="en-US" sz="180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marL="0" indent="0">
              <a:buNone/>
            </a:pPr>
            <a:endParaRPr lang="en-US" sz="1800">
              <a:latin typeface="Courier New" pitchFamily="49" charset="0"/>
              <a:cs typeface="Courier New" pitchFamily="49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70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Class </a:t>
            </a:r>
            <a:r>
              <a:rPr lang="en-US" smtClean="0">
                <a:effectLst/>
              </a:rPr>
              <a:t>Diagrams</a:t>
            </a: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928813"/>
            <a:ext cx="823595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 bwMode="auto">
          <a:xfrm>
            <a:off x="3071813" y="3000375"/>
            <a:ext cx="1500187" cy="158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3429000" y="2928938"/>
            <a:ext cx="715963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4">
                    <a:lumMod val="10000"/>
                  </a:schemeClr>
                </a:solidFill>
              </a:rPr>
              <a:t>uses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00688" y="3571875"/>
            <a:ext cx="60325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4">
                    <a:lumMod val="10000"/>
                  </a:schemeClr>
                </a:solidFill>
              </a:rPr>
              <a:t>is 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Animal.act()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60848"/>
            <a:ext cx="8229600" cy="4263752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smtClean="0">
                <a:effectLst/>
              </a:rPr>
              <a:t>There must be an </a:t>
            </a:r>
            <a:r>
              <a:rPr lang="en-US" sz="2400" smtClean="0">
                <a:effectLst/>
                <a:latin typeface="Courier New" pitchFamily="49" charset="0"/>
              </a:rPr>
              <a:t>act()</a:t>
            </a:r>
            <a:r>
              <a:rPr lang="en-US" smtClean="0">
                <a:effectLst/>
              </a:rPr>
              <a:t> method in </a:t>
            </a:r>
            <a:r>
              <a:rPr lang="en-US" sz="2400" smtClean="0">
                <a:effectLst/>
                <a:latin typeface="Courier New" pitchFamily="49" charset="0"/>
              </a:rPr>
              <a:t>Animal</a:t>
            </a:r>
            <a:r>
              <a:rPr lang="en-US" smtClean="0">
                <a:effectLst/>
              </a:rPr>
              <a:t>.</a:t>
            </a:r>
          </a:p>
          <a:p>
            <a:pPr>
              <a:buFont typeface="Arial" charset="0"/>
              <a:buChar char="•"/>
            </a:pPr>
            <a:endParaRPr lang="en-US" smtClean="0">
              <a:effectLst/>
            </a:endParaRPr>
          </a:p>
          <a:p>
            <a:pPr>
              <a:buFont typeface="Arial" charset="0"/>
              <a:buChar char="•"/>
            </a:pPr>
            <a:r>
              <a:rPr lang="en-US" smtClean="0">
                <a:effectLst/>
              </a:rPr>
              <a:t>But it's </a:t>
            </a:r>
            <a:r>
              <a:rPr lang="en-US" i="1" smtClean="0">
                <a:solidFill>
                  <a:schemeClr val="tx2"/>
                </a:solidFill>
                <a:effectLst/>
              </a:rPr>
              <a:t>not clear what </a:t>
            </a:r>
            <a:r>
              <a:rPr lang="en-US" i="1" smtClean="0">
                <a:solidFill>
                  <a:schemeClr val="tx2"/>
                </a:solidFill>
                <a:effectLst/>
              </a:rPr>
              <a:t>code should </a:t>
            </a:r>
            <a:r>
              <a:rPr lang="en-US" i="1" smtClean="0">
                <a:solidFill>
                  <a:schemeClr val="tx2"/>
                </a:solidFill>
                <a:effectLst/>
              </a:rPr>
              <a:t>go in act()</a:t>
            </a:r>
            <a:r>
              <a:rPr lang="en-US" smtClean="0">
                <a:effectLst/>
              </a:rPr>
              <a:t>, since the behaviours of Rabbit and Fox are </a:t>
            </a:r>
            <a:r>
              <a:rPr lang="en-US" smtClean="0">
                <a:effectLst/>
              </a:rPr>
              <a:t>different</a:t>
            </a:r>
            <a:endParaRPr lang="en-US" sz="2400" smtClean="0">
              <a:effectLst/>
            </a:endParaRPr>
          </a:p>
        </p:txBody>
      </p:sp>
      <p:sp>
        <p:nvSpPr>
          <p:cNvPr id="25604" name="Text Box 7"/>
          <p:cNvSpPr txBox="1">
            <a:spLocks noChangeArrowheads="1"/>
          </p:cNvSpPr>
          <p:nvPr/>
        </p:nvSpPr>
        <p:spPr bwMode="auto">
          <a:xfrm>
            <a:off x="7219950" y="6356350"/>
            <a:ext cx="1384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i="1">
                <a:solidFill>
                  <a:schemeClr val="tx2"/>
                </a:solidFill>
              </a:rPr>
              <a:t>continued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500188"/>
            <a:ext cx="8215313" cy="4114800"/>
          </a:xfrm>
        </p:spPr>
        <p:txBody>
          <a:bodyPr/>
          <a:lstStyle/>
          <a:p>
            <a:pPr>
              <a:defRPr/>
            </a:pPr>
            <a:r>
              <a:rPr lang="en-US" smtClean="0"/>
              <a:t>Instead of writing an Animal.act() method which does nothing useful, define it as </a:t>
            </a:r>
            <a:r>
              <a:rPr lang="en-US" i="1" smtClean="0">
                <a:solidFill>
                  <a:schemeClr val="tx2"/>
                </a:solidFill>
              </a:rPr>
              <a:t>abstract</a:t>
            </a:r>
            <a:r>
              <a:rPr lang="en-US" smtClean="0"/>
              <a:t>: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z="1800" b="1" smtClean="0">
                <a:solidFill>
                  <a:schemeClr val="tx2"/>
                </a:solidFill>
                <a:effectLst/>
                <a:latin typeface="Courier New" pitchFamily="49" charset="0"/>
                <a:cs typeface="Courier New" pitchFamily="49" charset="0"/>
              </a:rPr>
              <a:t>abstract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 public void act(Field 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f, </a:t>
            </a:r>
            <a:r>
              <a:rPr lang="en-US" sz="1800" b="1" smtClean="0">
                <a:effectLst/>
                <a:latin typeface="Courier New" pitchFamily="49" charset="0"/>
                <a:cs typeface="Courier New" pitchFamily="49" charset="0"/>
              </a:rPr>
              <a:t>List&lt;Animal</a:t>
            </a:r>
            <a:r>
              <a:rPr lang="en-US" sz="1800" b="1" smtClean="0">
                <a:effectLst/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a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s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)</a:t>
            </a:r>
            <a:r>
              <a:rPr lang="en-US" sz="1800" b="1" smtClean="0">
                <a:solidFill>
                  <a:schemeClr val="tx2"/>
                </a:solidFill>
                <a:effectLst/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 </a:t>
            </a:r>
            <a:b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// no body code for act()</a:t>
            </a:r>
            <a:b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</a:br>
            <a:endParaRPr lang="en-US" sz="20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smtClean="0"/>
              <a:t>This makes the Animal class become </a:t>
            </a:r>
            <a:r>
              <a:rPr lang="en-US" i="1" smtClean="0">
                <a:solidFill>
                  <a:schemeClr val="tx2"/>
                </a:solidFill>
              </a:rPr>
              <a:t>abstract</a:t>
            </a:r>
            <a:r>
              <a:rPr lang="en-US" smtClean="0"/>
              <a:t>.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The Animal </a:t>
            </a:r>
            <a:r>
              <a:rPr lang="en-US" u="sng" smtClean="0">
                <a:effectLst/>
              </a:rPr>
              <a:t>Abstract</a:t>
            </a:r>
            <a:r>
              <a:rPr lang="en-US" smtClean="0">
                <a:effectLst/>
              </a:rPr>
              <a:t> Class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785813" y="2209800"/>
            <a:ext cx="776687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80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800" b="1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abstract</a:t>
            </a:r>
            <a:r>
              <a:rPr lang="en-US" sz="1800">
                <a:latin typeface="Courier New" pitchFamily="49" charset="0"/>
                <a:cs typeface="Courier New" pitchFamily="49" charset="0"/>
              </a:rPr>
              <a:t> class Animal</a:t>
            </a:r>
          </a:p>
          <a:p>
            <a:r>
              <a:rPr lang="en-US" sz="1800"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1800">
                <a:latin typeface="Courier New" pitchFamily="49" charset="0"/>
                <a:cs typeface="Courier New" pitchFamily="49" charset="0"/>
              </a:rPr>
              <a:t>    // fields . . .</a:t>
            </a:r>
          </a:p>
          <a:p>
            <a:r>
              <a:rPr lang="en-US" sz="1800">
                <a:latin typeface="Courier New" pitchFamily="49" charset="0"/>
                <a:cs typeface="Courier New" pitchFamily="49" charset="0"/>
              </a:rPr>
              <a:t> </a:t>
            </a:r>
          </a:p>
          <a:p>
            <a:r>
              <a:rPr lang="en-US" sz="180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800" b="1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abstract</a:t>
            </a:r>
            <a:r>
              <a:rPr lang="en-US" sz="1800">
                <a:latin typeface="Courier New" pitchFamily="49" charset="0"/>
                <a:cs typeface="Courier New" pitchFamily="49" charset="0"/>
              </a:rPr>
              <a:t> public void act(Field 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f, List&lt;Animal</a:t>
            </a:r>
            <a:r>
              <a:rPr lang="en-US" sz="1800"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as</a:t>
            </a:r>
            <a:r>
              <a:rPr lang="en-US" sz="1800">
                <a:latin typeface="Courier New" pitchFamily="49" charset="0"/>
                <a:cs typeface="Courier New" pitchFamily="49" charset="0"/>
              </a:rPr>
              <a:t>);</a:t>
            </a:r>
            <a:br>
              <a:rPr lang="en-US" sz="1800">
                <a:latin typeface="Courier New" pitchFamily="49" charset="0"/>
                <a:cs typeface="Courier New" pitchFamily="49" charset="0"/>
              </a:rPr>
            </a:br>
            <a:r>
              <a:rPr lang="en-US" sz="1800">
                <a:latin typeface="Courier New" pitchFamily="49" charset="0"/>
                <a:cs typeface="Courier New" pitchFamily="49" charset="0"/>
              </a:rPr>
              <a:t>    // no body code for act()</a:t>
            </a:r>
            <a:br>
              <a:rPr lang="en-US" sz="1800">
                <a:latin typeface="Courier New" pitchFamily="49" charset="0"/>
                <a:cs typeface="Courier New" pitchFamily="49" charset="0"/>
              </a:rPr>
            </a:br>
            <a:endParaRPr lang="en-US" sz="1800">
              <a:latin typeface="Courier New" pitchFamily="49" charset="0"/>
              <a:cs typeface="Courier New" pitchFamily="49" charset="0"/>
            </a:endParaRPr>
          </a:p>
          <a:p>
            <a:r>
              <a:rPr lang="en-US" sz="1800">
                <a:latin typeface="Courier New" pitchFamily="49" charset="0"/>
                <a:cs typeface="Courier New" pitchFamily="49" charset="0"/>
              </a:rPr>
              <a:t> </a:t>
            </a:r>
          </a:p>
          <a:p>
            <a:r>
              <a:rPr lang="en-US" sz="1800">
                <a:latin typeface="Courier New" pitchFamily="49" charset="0"/>
                <a:cs typeface="Courier New" pitchFamily="49" charset="0"/>
              </a:rPr>
              <a:t>    // other (ordinary) methods . . .</a:t>
            </a:r>
          </a:p>
          <a:p>
            <a:r>
              <a:rPr lang="en-US" sz="1800">
                <a:latin typeface="Courier New" pitchFamily="49" charset="0"/>
                <a:cs typeface="Courier New" pitchFamily="49" charset="0"/>
              </a:rPr>
              <a:t>}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Abstract Classes and Methods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604838" y="1981200"/>
            <a:ext cx="8253412" cy="41148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smtClean="0">
                <a:effectLst/>
              </a:rPr>
              <a:t>An abstract method has no body code</a:t>
            </a:r>
          </a:p>
          <a:p>
            <a:pPr lvl="1"/>
            <a:r>
              <a:rPr lang="en-US" smtClean="0">
                <a:effectLst/>
              </a:rPr>
              <a:t>i.e. the method has no implementation</a:t>
            </a:r>
          </a:p>
          <a:p>
            <a:pPr>
              <a:buFont typeface="Arial" charset="0"/>
              <a:buChar char="•"/>
            </a:pPr>
            <a:endParaRPr lang="en-US" smtClean="0">
              <a:effectLst/>
            </a:endParaRPr>
          </a:p>
          <a:p>
            <a:pPr>
              <a:buFont typeface="Arial" charset="0"/>
              <a:buChar char="•"/>
            </a:pPr>
            <a:r>
              <a:rPr lang="en-US" smtClean="0">
                <a:effectLst/>
              </a:rPr>
              <a:t>Abstract classes cannot be used to create objects</a:t>
            </a:r>
          </a:p>
          <a:p>
            <a:pPr lvl="1"/>
            <a:r>
              <a:rPr lang="en-US" smtClean="0">
                <a:effectLst/>
              </a:rPr>
              <a:t>e.g. you </a:t>
            </a:r>
            <a:r>
              <a:rPr lang="en-US" b="1" smtClean="0">
                <a:effectLst/>
              </a:rPr>
              <a:t>cannot</a:t>
            </a:r>
            <a:r>
              <a:rPr lang="en-US" smtClean="0">
                <a:effectLst/>
              </a:rPr>
              <a:t> write:</a:t>
            </a:r>
            <a:br>
              <a:rPr lang="en-US" smtClean="0">
                <a:effectLst/>
              </a:rPr>
            </a:br>
            <a:r>
              <a:rPr lang="en-US" smtClean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smtClean="0">
                <a:effectLst/>
                <a:latin typeface="Courier New" pitchFamily="49" charset="0"/>
                <a:cs typeface="Courier New" pitchFamily="49" charset="0"/>
              </a:rPr>
              <a:t>Animal a = new Animal();</a:t>
            </a:r>
            <a:endParaRPr lang="en-US" smtClean="0">
              <a:effectLst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8676" name="Text Box 6"/>
          <p:cNvSpPr txBox="1">
            <a:spLocks noChangeArrowheads="1"/>
          </p:cNvSpPr>
          <p:nvPr/>
        </p:nvSpPr>
        <p:spPr bwMode="auto">
          <a:xfrm>
            <a:off x="7219950" y="6356350"/>
            <a:ext cx="1384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i="1">
                <a:solidFill>
                  <a:schemeClr val="tx2"/>
                </a:solidFill>
              </a:rPr>
              <a:t>continued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71625"/>
            <a:ext cx="7772400" cy="4114800"/>
          </a:xfrm>
        </p:spPr>
        <p:txBody>
          <a:bodyPr/>
          <a:lstStyle/>
          <a:p>
            <a:pPr>
              <a:defRPr/>
            </a:pPr>
            <a:r>
              <a:rPr lang="en-US" smtClean="0"/>
              <a:t>Subclasses of an abstract class should implement the abstract methods</a:t>
            </a:r>
          </a:p>
          <a:p>
            <a:pPr lvl="1">
              <a:defRPr/>
            </a:pPr>
            <a:r>
              <a:rPr lang="en-US" smtClean="0"/>
              <a:t>e.g. Rabbit and Fox </a:t>
            </a:r>
            <a:r>
              <a:rPr lang="en-US" smtClean="0"/>
              <a:t>should implement </a:t>
            </a:r>
            <a:r>
              <a:rPr lang="en-US" smtClean="0"/>
              <a:t>act()</a:t>
            </a:r>
          </a:p>
          <a:p>
            <a:pPr lvl="1">
              <a:defRPr/>
            </a:pPr>
            <a:r>
              <a:rPr lang="en-US" smtClean="0"/>
              <a:t>Rabbit and Fox are called </a:t>
            </a:r>
            <a:r>
              <a:rPr lang="en-US" i="1" smtClean="0">
                <a:solidFill>
                  <a:schemeClr val="tx2"/>
                </a:solidFill>
              </a:rPr>
              <a:t>concrete classes</a:t>
            </a:r>
          </a:p>
          <a:p>
            <a:pPr lvl="1">
              <a:defRPr/>
            </a:pPr>
            <a:endParaRPr lang="en-US" smtClean="0"/>
          </a:p>
          <a:p>
            <a:pPr>
              <a:defRPr/>
            </a:pPr>
            <a:r>
              <a:rPr lang="en-US" smtClean="0"/>
              <a:t>If a subclass does not implement act() then it becomes abstract (just like Animal), and so cannot create objects.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7DECE"/>
              </a:clrFrom>
              <a:clrTo>
                <a:srgbClr val="E7DEC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450" y="5718175"/>
            <a:ext cx="1404938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32656"/>
            <a:ext cx="8305800" cy="1143000"/>
          </a:xfrm>
        </p:spPr>
        <p:txBody>
          <a:bodyPr/>
          <a:lstStyle/>
          <a:p>
            <a:r>
              <a:rPr lang="en-US" smtClean="0">
                <a:effectLst/>
              </a:rPr>
              <a:t>4. More Powerful Simulator</a:t>
            </a:r>
            <a:endParaRPr lang="en-US" smtClean="0">
              <a:effectLst/>
            </a:endParaRPr>
          </a:p>
        </p:txBody>
      </p:sp>
      <p:pic>
        <p:nvPicPr>
          <p:cNvPr id="31748" name="Picture 3" descr="fig10-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1643063"/>
            <a:ext cx="5543550" cy="419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29000" y="3000375"/>
            <a:ext cx="715963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4">
                    <a:lumMod val="10000"/>
                  </a:schemeClr>
                </a:solidFill>
              </a:rPr>
              <a:t>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00688" y="3571875"/>
            <a:ext cx="60325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4">
                    <a:lumMod val="10000"/>
                  </a:schemeClr>
                </a:solidFill>
              </a:rPr>
              <a:t>is a</a:t>
            </a:r>
          </a:p>
        </p:txBody>
      </p:sp>
      <p:sp>
        <p:nvSpPr>
          <p:cNvPr id="31751" name="Oval 5"/>
          <p:cNvSpPr>
            <a:spLocks noChangeArrowheads="1"/>
          </p:cNvSpPr>
          <p:nvPr/>
        </p:nvSpPr>
        <p:spPr bwMode="auto">
          <a:xfrm rot="18900000" flipV="1">
            <a:off x="3217863" y="2860675"/>
            <a:ext cx="3429000" cy="1428750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752" name="TextBox 6"/>
          <p:cNvSpPr txBox="1">
            <a:spLocks noChangeArrowheads="1"/>
          </p:cNvSpPr>
          <p:nvPr/>
        </p:nvSpPr>
        <p:spPr bwMode="auto">
          <a:xfrm>
            <a:off x="714375" y="3857625"/>
            <a:ext cx="11398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abstract</a:t>
            </a:r>
          </a:p>
          <a:p>
            <a:r>
              <a:rPr lang="en-US"/>
              <a:t>classes</a:t>
            </a:r>
          </a:p>
        </p:txBody>
      </p:sp>
      <p:cxnSp>
        <p:nvCxnSpPr>
          <p:cNvPr id="31753" name="Straight Connector 8"/>
          <p:cNvCxnSpPr>
            <a:cxnSpLocks noChangeShapeType="1"/>
            <a:stCxn id="31752" idx="3"/>
          </p:cNvCxnSpPr>
          <p:nvPr/>
        </p:nvCxnSpPr>
        <p:spPr bwMode="auto">
          <a:xfrm flipV="1">
            <a:off x="1854200" y="3429000"/>
            <a:ext cx="2217738" cy="84455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54" name="TextBox 10"/>
          <p:cNvSpPr txBox="1">
            <a:spLocks noChangeArrowheads="1"/>
          </p:cNvSpPr>
          <p:nvPr/>
        </p:nvSpPr>
        <p:spPr bwMode="auto">
          <a:xfrm>
            <a:off x="6500813" y="6072188"/>
            <a:ext cx="21558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concrete classes</a:t>
            </a:r>
          </a:p>
        </p:txBody>
      </p:sp>
      <p:cxnSp>
        <p:nvCxnSpPr>
          <p:cNvPr id="31755" name="Straight Arrow Connector 12"/>
          <p:cNvCxnSpPr>
            <a:cxnSpLocks noChangeShapeType="1"/>
            <a:stCxn id="31754" idx="1"/>
          </p:cNvCxnSpPr>
          <p:nvPr/>
        </p:nvCxnSpPr>
        <p:spPr bwMode="auto">
          <a:xfrm rot="10800000">
            <a:off x="3929063" y="5643563"/>
            <a:ext cx="2571750" cy="658812"/>
          </a:xfrm>
          <a:prstGeom prst="straightConnector1">
            <a:avLst/>
          </a:prstGeom>
          <a:noFill/>
          <a:ln w="28575" algn="ctr">
            <a:solidFill>
              <a:srgbClr val="00B0F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6" name="Straight Arrow Connector 13"/>
          <p:cNvCxnSpPr>
            <a:cxnSpLocks noChangeShapeType="1"/>
          </p:cNvCxnSpPr>
          <p:nvPr/>
        </p:nvCxnSpPr>
        <p:spPr bwMode="auto">
          <a:xfrm rot="16200000" flipV="1">
            <a:off x="6536531" y="5179219"/>
            <a:ext cx="1357313" cy="428625"/>
          </a:xfrm>
          <a:prstGeom prst="straightConnector1">
            <a:avLst/>
          </a:prstGeom>
          <a:noFill/>
          <a:ln w="28575" algn="ctr">
            <a:solidFill>
              <a:srgbClr val="00B0F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7" name="Straight Arrow Connector 16"/>
          <p:cNvCxnSpPr>
            <a:cxnSpLocks noChangeShapeType="1"/>
          </p:cNvCxnSpPr>
          <p:nvPr/>
        </p:nvCxnSpPr>
        <p:spPr bwMode="auto">
          <a:xfrm rot="10800000">
            <a:off x="6357938" y="5572125"/>
            <a:ext cx="714375" cy="587375"/>
          </a:xfrm>
          <a:prstGeom prst="straightConnector1">
            <a:avLst/>
          </a:prstGeom>
          <a:noFill/>
          <a:ln w="28575" algn="ctr">
            <a:solidFill>
              <a:srgbClr val="00B0F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1758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38" y="5929313"/>
            <a:ext cx="5715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9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813" y="3857625"/>
            <a:ext cx="1373187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The Actor Abstract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57374"/>
            <a:ext cx="7982272" cy="4451945"/>
          </a:xfrm>
        </p:spPr>
        <p:txBody>
          <a:bodyPr/>
          <a:lstStyle/>
          <a:p>
            <a:pPr>
              <a:defRPr/>
            </a:pPr>
            <a:r>
              <a:rPr lang="en-US" smtClean="0">
                <a:effectLst/>
              </a:rPr>
              <a:t>The Actor class contains the common parts of all actors, including an abstract act() method.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		</a:t>
            </a:r>
            <a:b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800" b="1" smtClean="0">
                <a:solidFill>
                  <a:schemeClr val="tx2"/>
                </a:solidFill>
                <a:effectLst/>
                <a:latin typeface="Courier New" pitchFamily="49" charset="0"/>
                <a:cs typeface="Courier New" pitchFamily="49" charset="0"/>
              </a:rPr>
              <a:t>abstract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 class Actor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{</a:t>
            </a:r>
            <a:endParaRPr lang="en-US" sz="18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      // 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fields . . .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 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800" b="1" smtClean="0">
                <a:solidFill>
                  <a:schemeClr val="tx2"/>
                </a:solidFill>
                <a:effectLst/>
                <a:latin typeface="Courier New" pitchFamily="49" charset="0"/>
                <a:cs typeface="Courier New" pitchFamily="49" charset="0"/>
              </a:rPr>
              <a:t>abstract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public void act(Field 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f, </a:t>
            </a:r>
            <a:r>
              <a:rPr lang="en-US" sz="1800" b="1" smtClean="0">
                <a:effectLst/>
                <a:latin typeface="Courier New" pitchFamily="49" charset="0"/>
                <a:cs typeface="Courier New" pitchFamily="49" charset="0"/>
              </a:rPr>
              <a:t>List&lt;</a:t>
            </a:r>
            <a:r>
              <a:rPr lang="en-US" sz="1800" b="1" smtClean="0">
                <a:solidFill>
                  <a:schemeClr val="tx2"/>
                </a:solidFill>
                <a:effectLst/>
                <a:latin typeface="Courier New" pitchFamily="49" charset="0"/>
                <a:cs typeface="Courier New" pitchFamily="49" charset="0"/>
              </a:rPr>
              <a:t>Actor</a:t>
            </a:r>
            <a:r>
              <a:rPr lang="en-US" sz="1800" b="1" smtClean="0">
                <a:effectLst/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as);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/>
            </a:r>
            <a:b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// 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no body code for act()</a:t>
            </a:r>
            <a:b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</a:br>
            <a:endParaRPr lang="en-US" sz="18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// 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other (ordinary) methods . . .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}</a:t>
            </a:r>
            <a:endParaRPr lang="en-US" sz="2800" smtClean="0">
              <a:effectLst>
                <a:outerShdw blurRad="38100" dist="38100" dir="2700000" algn="tl">
                  <a:srgbClr val="919191"/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28775"/>
            <a:ext cx="8020050" cy="4114800"/>
          </a:xfrm>
        </p:spPr>
        <p:txBody>
          <a:bodyPr/>
          <a:lstStyle/>
          <a:p>
            <a:pPr>
              <a:defRPr/>
            </a:pPr>
            <a:r>
              <a:rPr lang="en-US" smtClean="0">
                <a:effectLst/>
              </a:rPr>
              <a:t>Animal </a:t>
            </a:r>
            <a:r>
              <a:rPr lang="en-US" smtClean="0">
                <a:effectLst/>
              </a:rPr>
              <a:t>extends </a:t>
            </a:r>
            <a:r>
              <a:rPr lang="en-US" smtClean="0">
                <a:effectLst/>
              </a:rPr>
              <a:t>Actor, but </a:t>
            </a:r>
            <a:r>
              <a:rPr lang="en-US" smtClean="0">
                <a:effectLst/>
              </a:rPr>
              <a:t>is still abstract</a:t>
            </a:r>
            <a:r>
              <a:rPr lang="en-US" smtClean="0">
                <a:effectLst/>
              </a:rPr>
              <a:t>: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	</a:t>
            </a:r>
            <a:b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800" b="1" smtClean="0">
                <a:solidFill>
                  <a:schemeClr val="tx2"/>
                </a:solidFill>
                <a:effectLst/>
                <a:latin typeface="Courier New" pitchFamily="49" charset="0"/>
                <a:cs typeface="Courier New" pitchFamily="49" charset="0"/>
              </a:rPr>
              <a:t>abstract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 class Animal </a:t>
            </a:r>
            <a:r>
              <a:rPr lang="en-US" sz="1800" b="1" smtClean="0">
                <a:solidFill>
                  <a:schemeClr val="tx2"/>
                </a:solidFill>
                <a:effectLst/>
                <a:latin typeface="Courier New" pitchFamily="49" charset="0"/>
                <a:cs typeface="Courier New" pitchFamily="49" charset="0"/>
              </a:rPr>
              <a:t>extends Actor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{</a:t>
            </a:r>
            <a:endParaRPr lang="en-US" sz="18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// 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fields . . .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 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smtClean="0">
                <a:solidFill>
                  <a:schemeClr val="tx2"/>
                </a:solidFill>
                <a:effectLst/>
                <a:latin typeface="Courier New" pitchFamily="49" charset="0"/>
                <a:cs typeface="Courier New" pitchFamily="49" charset="0"/>
              </a:rPr>
              <a:t>abstract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public void act(Field 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f, </a:t>
            </a:r>
            <a:r>
              <a:rPr lang="en-US" sz="1800" b="1" smtClean="0">
                <a:effectLst/>
                <a:latin typeface="Courier New" pitchFamily="49" charset="0"/>
                <a:cs typeface="Courier New" pitchFamily="49" charset="0"/>
              </a:rPr>
              <a:t>List&lt;Actor</a:t>
            </a:r>
            <a:r>
              <a:rPr lang="en-US" sz="1800" b="1" smtClean="0">
                <a:effectLst/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as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);</a:t>
            </a:r>
            <a:b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// 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no body code for act()</a:t>
            </a:r>
            <a:b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</a:br>
            <a:endParaRPr lang="en-US" sz="18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 // 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other (ordinary) methods . . .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}</a:t>
            </a:r>
            <a:endParaRPr lang="en-US" smtClean="0">
              <a:effectLst>
                <a:outerShdw blurRad="38100" dist="38100" dir="2700000" algn="tl">
                  <a:srgbClr val="919191"/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522413"/>
            <a:ext cx="7772400" cy="4114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mtClean="0">
                <a:effectLst/>
              </a:rPr>
              <a:t>Hunter </a:t>
            </a:r>
            <a:r>
              <a:rPr lang="en-US" smtClean="0">
                <a:effectLst/>
              </a:rPr>
              <a:t>extends </a:t>
            </a:r>
            <a:r>
              <a:rPr lang="en-US" smtClean="0">
                <a:effectLst/>
              </a:rPr>
              <a:t>Actor, and </a:t>
            </a:r>
            <a:r>
              <a:rPr lang="en-US" smtClean="0">
                <a:effectLst/>
              </a:rPr>
              <a:t>supplies </a:t>
            </a:r>
            <a:r>
              <a:rPr lang="en-US" smtClean="0">
                <a:effectLst/>
              </a:rPr>
              <a:t>code for act():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	</a:t>
            </a:r>
            <a:b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	public class Hunter </a:t>
            </a:r>
            <a:r>
              <a:rPr lang="en-US" sz="1800" b="1" smtClean="0">
                <a:solidFill>
                  <a:schemeClr val="tx2"/>
                </a:solidFill>
                <a:effectLst/>
                <a:latin typeface="Courier New" pitchFamily="49" charset="0"/>
                <a:cs typeface="Courier New" pitchFamily="49" charset="0"/>
              </a:rPr>
              <a:t>extends Actor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		{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          // fields . . .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 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          public void act(Field 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f, </a:t>
            </a:r>
            <a:r>
              <a:rPr lang="en-US" sz="1800" b="1" smtClean="0">
                <a:effectLst/>
                <a:latin typeface="Courier New" pitchFamily="49" charset="0"/>
                <a:cs typeface="Courier New" pitchFamily="49" charset="0"/>
              </a:rPr>
              <a:t>List&lt;Actor</a:t>
            </a:r>
            <a:r>
              <a:rPr lang="en-US" sz="1800" b="1" smtClean="0">
                <a:effectLst/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as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);</a:t>
            </a:r>
            <a:b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        {  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// code </a:t>
            </a: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for Hunter behaviour ...</a:t>
            </a:r>
            <a:b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        }</a:t>
            </a:r>
            <a:b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</a:br>
            <a:endParaRPr lang="en-US" sz="18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          // other methods . . .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800" smtClean="0">
                <a:effectLst/>
                <a:latin typeface="Courier New" pitchFamily="49" charset="0"/>
                <a:cs typeface="Courier New" pitchFamily="49" charset="0"/>
              </a:rPr>
              <a:t>       } </a:t>
            </a:r>
          </a:p>
          <a:p>
            <a:pPr>
              <a:defRPr/>
            </a:pPr>
            <a:endParaRPr lang="en-US" sz="1600" smtClean="0">
              <a:effectLst>
                <a:outerShdw blurRad="38100" dist="38100" dir="2700000" algn="tl">
                  <a:srgbClr val="919191"/>
                </a:outerShdw>
              </a:effectLst>
            </a:endParaRPr>
          </a:p>
        </p:txBody>
      </p:sp>
      <p:pic>
        <p:nvPicPr>
          <p:cNvPr id="34819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53136"/>
            <a:ext cx="1928813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5.  From Abstract to Interface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191744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smtClean="0">
                <a:effectLst/>
              </a:rPr>
              <a:t>If an abstract class is so general that it </a:t>
            </a:r>
            <a:r>
              <a:rPr lang="en-US" smtClean="0">
                <a:effectLst/>
              </a:rPr>
              <a:t>has no data fields, and no ordinary methods, then </a:t>
            </a:r>
            <a:r>
              <a:rPr lang="en-US" smtClean="0">
                <a:effectLst/>
              </a:rPr>
              <a:t>it can be changed into an </a:t>
            </a:r>
            <a:r>
              <a:rPr lang="en-US" b="1" smtClean="0">
                <a:solidFill>
                  <a:schemeClr val="tx2"/>
                </a:solidFill>
                <a:effectLst/>
              </a:rPr>
              <a:t>interface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An Actor Interface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11560" y="3767138"/>
            <a:ext cx="7999040" cy="2447925"/>
          </a:xfrm>
        </p:spPr>
        <p:txBody>
          <a:bodyPr/>
          <a:lstStyle/>
          <a:p>
            <a:pPr>
              <a:defRPr/>
            </a:pPr>
            <a:r>
              <a:rPr lang="en-US" smtClean="0"/>
              <a:t>All the methods in an interface are public and abstract by default</a:t>
            </a:r>
          </a:p>
          <a:p>
            <a:pPr lvl="1">
              <a:defRPr/>
            </a:pPr>
            <a:r>
              <a:rPr lang="en-US" smtClean="0"/>
              <a:t>so no need to include </a:t>
            </a:r>
            <a:r>
              <a:rPr lang="en-US" sz="2000" smtClean="0">
                <a:latin typeface="Courier New" pitchFamily="49" charset="0"/>
                <a:cs typeface="Courier New" pitchFamily="49" charset="0"/>
              </a:rPr>
              <a:t>public</a:t>
            </a:r>
            <a:r>
              <a:rPr lang="en-US" sz="2000" smtClean="0"/>
              <a:t> </a:t>
            </a:r>
            <a:r>
              <a:rPr lang="en-US" smtClean="0"/>
              <a:t>and </a:t>
            </a:r>
            <a:r>
              <a:rPr lang="en-US" sz="2000" smtClean="0">
                <a:latin typeface="Courier New" pitchFamily="49" charset="0"/>
                <a:cs typeface="Courier New" pitchFamily="49" charset="0"/>
              </a:rPr>
              <a:t>abstract</a:t>
            </a:r>
            <a:r>
              <a:rPr lang="en-US" smtClean="0"/>
              <a:t> </a:t>
            </a:r>
            <a:r>
              <a:rPr lang="en-US" smtClean="0"/>
              <a:t>keywords</a:t>
            </a:r>
          </a:p>
          <a:p>
            <a:pPr lvl="1">
              <a:defRPr/>
            </a:pPr>
            <a:endParaRPr lang="en-US"/>
          </a:p>
          <a:p>
            <a:pPr>
              <a:defRPr/>
            </a:pPr>
            <a:r>
              <a:rPr lang="en-US" smtClean="0"/>
              <a:t>There is no constructor.</a:t>
            </a:r>
            <a:endParaRPr lang="en-US"/>
          </a:p>
        </p:txBody>
      </p:sp>
      <p:sp>
        <p:nvSpPr>
          <p:cNvPr id="36868" name="Text Box 3"/>
          <p:cNvSpPr txBox="1">
            <a:spLocks noChangeArrowheads="1"/>
          </p:cNvSpPr>
          <p:nvPr/>
        </p:nvSpPr>
        <p:spPr bwMode="auto">
          <a:xfrm>
            <a:off x="762000" y="1639888"/>
            <a:ext cx="726638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800">
                <a:latin typeface="Courier New" pitchFamily="49" charset="0"/>
                <a:cs typeface="Courier New" pitchFamily="49" charset="0"/>
              </a:rPr>
              <a:t> </a:t>
            </a:r>
          </a:p>
          <a:p>
            <a:r>
              <a:rPr lang="en-US" sz="180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800" b="1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interface</a:t>
            </a:r>
            <a:r>
              <a:rPr lang="en-US" sz="1800">
                <a:latin typeface="Courier New" pitchFamily="49" charset="0"/>
                <a:cs typeface="Courier New" pitchFamily="49" charset="0"/>
              </a:rPr>
              <a:t> Actor</a:t>
            </a:r>
          </a:p>
          <a:p>
            <a:r>
              <a:rPr lang="en-US" sz="1800"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180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1800">
                <a:latin typeface="Courier New" pitchFamily="49" charset="0"/>
                <a:cs typeface="Courier New" pitchFamily="49" charset="0"/>
              </a:rPr>
              <a:t>act(Field 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f, List&lt;Actor</a:t>
            </a:r>
            <a:r>
              <a:rPr lang="en-US" sz="1800"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as);</a:t>
            </a:r>
            <a:endParaRPr lang="en-US" sz="1800">
              <a:latin typeface="Courier New" pitchFamily="49" charset="0"/>
              <a:cs typeface="Courier New" pitchFamily="49" charset="0"/>
            </a:endParaRPr>
          </a:p>
          <a:p>
            <a:r>
              <a:rPr lang="en-US" sz="180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021" y="1646957"/>
            <a:ext cx="116205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398391" y="260648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en-GB" smtClean="0">
                <a:effectLst/>
              </a:rPr>
              <a:t>Classes and Interface Summary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395288" y="2277194"/>
            <a:ext cx="254635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i="1">
                <a:solidFill>
                  <a:schemeClr val="accent1"/>
                </a:solidFill>
              </a:rPr>
              <a:t>A (ordinary) Class.</a:t>
            </a:r>
          </a:p>
          <a:p>
            <a:r>
              <a:rPr lang="en-GB" b="1">
                <a:solidFill>
                  <a:schemeClr val="tx2"/>
                </a:solidFill>
              </a:rPr>
              <a:t>All</a:t>
            </a:r>
            <a:r>
              <a:rPr lang="en-GB"/>
              <a:t> methods have</a:t>
            </a:r>
          </a:p>
          <a:p>
            <a:r>
              <a:rPr lang="en-GB"/>
              <a:t>implementations.</a:t>
            </a:r>
            <a:br>
              <a:rPr lang="en-GB"/>
            </a:br>
            <a:r>
              <a:rPr lang="en-GB"/>
              <a:t>Can create objects.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3131841" y="3383682"/>
            <a:ext cx="359916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i="1">
                <a:solidFill>
                  <a:schemeClr val="accent1"/>
                </a:solidFill>
              </a:rPr>
              <a:t>An Abstract Class.</a:t>
            </a:r>
          </a:p>
          <a:p>
            <a:r>
              <a:rPr lang="en-GB" b="1">
                <a:solidFill>
                  <a:schemeClr val="tx2"/>
                </a:solidFill>
              </a:rPr>
              <a:t>Some</a:t>
            </a:r>
            <a:r>
              <a:rPr lang="en-GB"/>
              <a:t> methods have</a:t>
            </a:r>
          </a:p>
          <a:p>
            <a:r>
              <a:rPr lang="en-GB"/>
              <a:t>implementations; the </a:t>
            </a:r>
            <a:r>
              <a:rPr lang="en-GB" smtClean="0"/>
              <a:t>methods with </a:t>
            </a:r>
            <a:r>
              <a:rPr lang="en-GB"/>
              <a:t>no implementations </a:t>
            </a:r>
          </a:p>
          <a:p>
            <a:r>
              <a:rPr lang="en-GB"/>
              <a:t>are </a:t>
            </a:r>
            <a:r>
              <a:rPr lang="en-GB" i="1"/>
              <a:t>abstract.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6577013" y="5014044"/>
            <a:ext cx="238558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i="1">
                <a:solidFill>
                  <a:schemeClr val="accent1"/>
                </a:solidFill>
              </a:rPr>
              <a:t>An Interface</a:t>
            </a:r>
          </a:p>
          <a:p>
            <a:r>
              <a:rPr lang="en-GB" b="1">
                <a:solidFill>
                  <a:schemeClr val="tx2"/>
                </a:solidFill>
              </a:rPr>
              <a:t>No</a:t>
            </a:r>
            <a:r>
              <a:rPr lang="en-GB"/>
              <a:t> methods have</a:t>
            </a:r>
          </a:p>
          <a:p>
            <a:r>
              <a:rPr lang="en-GB"/>
              <a:t>implementations</a:t>
            </a:r>
            <a:r>
              <a:rPr lang="en-GB" smtClean="0"/>
              <a:t>. </a:t>
            </a:r>
          </a:p>
          <a:p>
            <a:r>
              <a:rPr lang="en-GB" smtClean="0"/>
              <a:t>No data.</a:t>
            </a:r>
            <a:endParaRPr lang="en-GB"/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3995738" y="5703019"/>
            <a:ext cx="186531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Cannot create</a:t>
            </a:r>
          </a:p>
          <a:p>
            <a:r>
              <a:rPr lang="en-US"/>
              <a:t>objects.</a:t>
            </a:r>
            <a:endParaRPr lang="en-GB"/>
          </a:p>
        </p:txBody>
      </p:sp>
      <p:sp>
        <p:nvSpPr>
          <p:cNvPr id="38920" name="Line 8"/>
          <p:cNvSpPr>
            <a:spLocks noChangeShapeType="1"/>
          </p:cNvSpPr>
          <p:nvPr/>
        </p:nvSpPr>
        <p:spPr bwMode="auto">
          <a:xfrm flipV="1">
            <a:off x="4787901" y="5301381"/>
            <a:ext cx="144462" cy="5048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1" name="Line 9"/>
          <p:cNvSpPr>
            <a:spLocks noChangeShapeType="1"/>
          </p:cNvSpPr>
          <p:nvPr/>
        </p:nvSpPr>
        <p:spPr bwMode="auto">
          <a:xfrm flipV="1">
            <a:off x="4787900" y="5301382"/>
            <a:ext cx="1800225" cy="5048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8922" name="Picture 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CFC98"/>
              </a:clrFrom>
              <a:clrTo>
                <a:srgbClr val="FCFC9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8" y="2504207"/>
            <a:ext cx="1179512" cy="168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3" name="Picture 1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813" y="4147269"/>
            <a:ext cx="1214437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Using an Interface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smtClean="0">
                <a:effectLst/>
              </a:rPr>
              <a:t>An interface is </a:t>
            </a:r>
            <a:r>
              <a:rPr lang="en-US" smtClean="0">
                <a:effectLst/>
              </a:rPr>
              <a:t>inherited with </a:t>
            </a:r>
            <a:r>
              <a:rPr lang="en-US" smtClean="0">
                <a:effectLst/>
              </a:rPr>
              <a:t>the keyword </a:t>
            </a:r>
            <a:r>
              <a:rPr lang="en-US" sz="2400" smtClean="0">
                <a:effectLst/>
                <a:latin typeface="Courier New" pitchFamily="49" charset="0"/>
              </a:rPr>
              <a:t>implements</a:t>
            </a:r>
            <a:r>
              <a:rPr lang="en-US" smtClean="0">
                <a:effectLst/>
              </a:rPr>
              <a:t> (not </a:t>
            </a:r>
            <a:r>
              <a:rPr lang="en-US" sz="2400" smtClean="0">
                <a:effectLst/>
                <a:latin typeface="Courier New" pitchFamily="49" charset="0"/>
              </a:rPr>
              <a:t>extends</a:t>
            </a:r>
            <a:r>
              <a:rPr lang="en-US" smtClean="0">
                <a:effectLst/>
              </a:rPr>
              <a:t>).</a:t>
            </a:r>
          </a:p>
          <a:p>
            <a:pPr>
              <a:buFont typeface="Arial" charset="0"/>
              <a:buChar char="•"/>
            </a:pPr>
            <a:endParaRPr lang="en-US" smtClean="0">
              <a:effectLst/>
            </a:endParaRPr>
          </a:p>
          <a:p>
            <a:pPr>
              <a:buFont typeface="Arial" charset="0"/>
              <a:buChar char="•"/>
            </a:pPr>
            <a:r>
              <a:rPr lang="en-US" smtClean="0">
                <a:effectLst/>
              </a:rPr>
              <a:t>The subclass must implement </a:t>
            </a:r>
            <a:r>
              <a:rPr lang="en-US" i="1" smtClean="0">
                <a:solidFill>
                  <a:schemeClr val="accent1"/>
                </a:solidFill>
                <a:effectLst/>
              </a:rPr>
              <a:t>all</a:t>
            </a:r>
            <a:r>
              <a:rPr lang="en-US" smtClean="0">
                <a:effectLst/>
              </a:rPr>
              <a:t> of the methods in the interface.</a:t>
            </a:r>
          </a:p>
        </p:txBody>
      </p:sp>
      <p:sp>
        <p:nvSpPr>
          <p:cNvPr id="39940" name="Text Box 5"/>
          <p:cNvSpPr txBox="1">
            <a:spLocks noChangeArrowheads="1"/>
          </p:cNvSpPr>
          <p:nvPr/>
        </p:nvSpPr>
        <p:spPr bwMode="auto">
          <a:xfrm>
            <a:off x="7219950" y="6356350"/>
            <a:ext cx="1384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i="1">
                <a:solidFill>
                  <a:schemeClr val="tx2"/>
                </a:solidFill>
              </a:rPr>
              <a:t>continued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43063"/>
            <a:ext cx="7772400" cy="41148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smtClean="0">
                <a:effectLst/>
              </a:rPr>
              <a:t>Hunter </a:t>
            </a:r>
            <a:r>
              <a:rPr lang="en-US" smtClean="0">
                <a:effectLst/>
              </a:rPr>
              <a:t>implements </a:t>
            </a:r>
            <a:r>
              <a:rPr lang="en-US" smtClean="0">
                <a:effectLst/>
              </a:rPr>
              <a:t>the Actor interface by supplying code for act():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  <a:t>	</a:t>
            </a:r>
            <a:br>
              <a:rPr lang="en-US" sz="160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900" smtClean="0">
                <a:effectLst/>
                <a:latin typeface="Courier New" pitchFamily="49" charset="0"/>
                <a:cs typeface="Courier New" pitchFamily="49" charset="0"/>
              </a:rPr>
              <a:t>	public class Hunter </a:t>
            </a:r>
            <a:r>
              <a:rPr lang="en-US" sz="1900" b="1" u="sng" smtClean="0">
                <a:solidFill>
                  <a:schemeClr val="tx2"/>
                </a:solidFill>
                <a:effectLst/>
                <a:latin typeface="Courier New" pitchFamily="49" charset="0"/>
                <a:cs typeface="Courier New" pitchFamily="49" charset="0"/>
              </a:rPr>
              <a:t>implements</a:t>
            </a:r>
            <a:r>
              <a:rPr lang="en-US" sz="1900" b="1" smtClean="0">
                <a:solidFill>
                  <a:schemeClr val="tx2"/>
                </a:solidFill>
                <a:effectLst/>
                <a:latin typeface="Courier New" pitchFamily="49" charset="0"/>
                <a:cs typeface="Courier New" pitchFamily="49" charset="0"/>
              </a:rPr>
              <a:t> Actor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900" smtClean="0">
                <a:effectLst/>
                <a:latin typeface="Courier New" pitchFamily="49" charset="0"/>
                <a:cs typeface="Courier New" pitchFamily="49" charset="0"/>
              </a:rPr>
              <a:t>		{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900" smtClean="0">
                <a:effectLst/>
                <a:latin typeface="Courier New" pitchFamily="49" charset="0"/>
                <a:cs typeface="Courier New" pitchFamily="49" charset="0"/>
              </a:rPr>
              <a:t>         </a:t>
            </a:r>
            <a:r>
              <a:rPr lang="en-US" sz="1900" smtClean="0">
                <a:effectLst/>
                <a:latin typeface="Courier New" pitchFamily="49" charset="0"/>
                <a:cs typeface="Courier New" pitchFamily="49" charset="0"/>
              </a:rPr>
              <a:t>// </a:t>
            </a:r>
            <a:r>
              <a:rPr lang="en-US" sz="1900" smtClean="0">
                <a:effectLst/>
                <a:latin typeface="Courier New" pitchFamily="49" charset="0"/>
                <a:cs typeface="Courier New" pitchFamily="49" charset="0"/>
              </a:rPr>
              <a:t>fields . . .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900" smtClean="0">
                <a:effectLst/>
                <a:latin typeface="Courier New" pitchFamily="49" charset="0"/>
                <a:cs typeface="Courier New" pitchFamily="49" charset="0"/>
              </a:rPr>
              <a:t> 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900" smtClean="0">
                <a:effectLst/>
                <a:latin typeface="Courier New" pitchFamily="49" charset="0"/>
                <a:cs typeface="Courier New" pitchFamily="49" charset="0"/>
              </a:rPr>
              <a:t>         </a:t>
            </a:r>
            <a:r>
              <a:rPr lang="en-US" sz="1900" smtClean="0">
                <a:effectLst/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900" smtClean="0">
                <a:effectLst/>
                <a:latin typeface="Courier New" pitchFamily="49" charset="0"/>
                <a:cs typeface="Courier New" pitchFamily="49" charset="0"/>
              </a:rPr>
              <a:t>void act(Field </a:t>
            </a:r>
            <a:r>
              <a:rPr lang="en-US" sz="1900" smtClean="0">
                <a:effectLst/>
                <a:latin typeface="Courier New" pitchFamily="49" charset="0"/>
                <a:cs typeface="Courier New" pitchFamily="49" charset="0"/>
              </a:rPr>
              <a:t>f, </a:t>
            </a:r>
            <a:r>
              <a:rPr lang="en-US" sz="1900" b="1" smtClean="0">
                <a:effectLst/>
                <a:latin typeface="Courier New" pitchFamily="49" charset="0"/>
                <a:cs typeface="Courier New" pitchFamily="49" charset="0"/>
              </a:rPr>
              <a:t>List&lt;Actor</a:t>
            </a:r>
            <a:r>
              <a:rPr lang="en-US" sz="1900" b="1" smtClean="0">
                <a:effectLst/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sz="1900" smtClean="0"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900" smtClean="0">
                <a:effectLst/>
                <a:latin typeface="Courier New" pitchFamily="49" charset="0"/>
                <a:cs typeface="Courier New" pitchFamily="49" charset="0"/>
              </a:rPr>
              <a:t>as);</a:t>
            </a:r>
            <a:r>
              <a:rPr lang="en-US" sz="1900" smtClean="0">
                <a:effectLst/>
                <a:latin typeface="Courier New" pitchFamily="49" charset="0"/>
                <a:cs typeface="Courier New" pitchFamily="49" charset="0"/>
              </a:rPr>
              <a:t/>
            </a:r>
            <a:br>
              <a:rPr lang="en-US" sz="1900" smtClean="0">
                <a:effectLst/>
                <a:latin typeface="Courier New" pitchFamily="49" charset="0"/>
                <a:cs typeface="Courier New" pitchFamily="49" charset="0"/>
              </a:rPr>
            </a:br>
            <a:r>
              <a:rPr lang="en-US" sz="1900" smtClean="0">
                <a:effectLst/>
                <a:latin typeface="Courier New" pitchFamily="49" charset="0"/>
                <a:cs typeface="Courier New" pitchFamily="49" charset="0"/>
              </a:rPr>
              <a:t>       {  code for Hunter behaviour ...  }</a:t>
            </a:r>
            <a:br>
              <a:rPr lang="en-US" sz="1900" smtClean="0">
                <a:effectLst/>
                <a:latin typeface="Courier New" pitchFamily="49" charset="0"/>
                <a:cs typeface="Courier New" pitchFamily="49" charset="0"/>
              </a:rPr>
            </a:br>
            <a:endParaRPr lang="en-US" sz="19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en-US" sz="1900" smtClean="0">
                <a:effectLst/>
                <a:latin typeface="Courier New" pitchFamily="49" charset="0"/>
                <a:cs typeface="Courier New" pitchFamily="49" charset="0"/>
              </a:rPr>
              <a:t>         </a:t>
            </a:r>
            <a:r>
              <a:rPr lang="en-US" sz="1900" smtClean="0">
                <a:effectLst/>
                <a:latin typeface="Courier New" pitchFamily="49" charset="0"/>
                <a:cs typeface="Courier New" pitchFamily="49" charset="0"/>
              </a:rPr>
              <a:t>// </a:t>
            </a:r>
            <a:r>
              <a:rPr lang="en-US" sz="1900" smtClean="0">
                <a:effectLst/>
                <a:latin typeface="Courier New" pitchFamily="49" charset="0"/>
                <a:cs typeface="Courier New" pitchFamily="49" charset="0"/>
              </a:rPr>
              <a:t>other methods . . .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1900" smtClean="0">
                <a:effectLst/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900" smtClean="0">
                <a:effectLst/>
                <a:latin typeface="Courier New" pitchFamily="49" charset="0"/>
                <a:cs typeface="Courier New" pitchFamily="49" charset="0"/>
              </a:rPr>
              <a:t>} </a:t>
            </a:r>
            <a:endParaRPr lang="en-US" sz="1900" smtClean="0">
              <a:effectLst/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endParaRPr lang="en-US" sz="1600" smtClean="0">
              <a:effectLst>
                <a:outerShdw blurRad="38100" dist="38100" dir="2700000" algn="tl">
                  <a:srgbClr val="919191"/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en-US" smtClean="0">
                <a:effectLst/>
              </a:rPr>
              <a:t>6.  Why have Interface Types?</a:t>
            </a:r>
            <a:endParaRPr lang="en-GB" smtClean="0">
              <a:effectLst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smtClean="0">
                <a:effectLst/>
              </a:rPr>
              <a:t>There are three main reasons for using interfaces:</a:t>
            </a:r>
          </a:p>
          <a:p>
            <a:pPr marL="971550" lvl="1" indent="-514350">
              <a:buFont typeface="Times New Roman" pitchFamily="18" charset="0"/>
              <a:buAutoNum type="arabicPeriod"/>
            </a:pPr>
            <a:r>
              <a:rPr lang="en-US" smtClean="0">
                <a:effectLst/>
              </a:rPr>
              <a:t>to support </a:t>
            </a:r>
            <a:r>
              <a:rPr lang="en-US" b="1" smtClean="0">
                <a:solidFill>
                  <a:schemeClr val="accent1"/>
                </a:solidFill>
                <a:effectLst/>
              </a:rPr>
              <a:t>polymorphism</a:t>
            </a:r>
            <a:endParaRPr lang="en-US" b="1" smtClean="0">
              <a:effectLst/>
            </a:endParaRPr>
          </a:p>
          <a:p>
            <a:pPr marL="971550" lvl="1" indent="-514350">
              <a:buFont typeface="Times New Roman" pitchFamily="18" charset="0"/>
              <a:buAutoNum type="arabicPeriod"/>
            </a:pPr>
            <a:endParaRPr lang="en-US" smtClean="0">
              <a:effectLst/>
            </a:endParaRPr>
          </a:p>
          <a:p>
            <a:pPr marL="971550" lvl="1" indent="-514350">
              <a:buFont typeface="Times New Roman" pitchFamily="18" charset="0"/>
              <a:buAutoNum type="arabicPeriod"/>
            </a:pPr>
            <a:r>
              <a:rPr lang="en-US" smtClean="0">
                <a:effectLst/>
              </a:rPr>
              <a:t>to implement </a:t>
            </a:r>
            <a:r>
              <a:rPr lang="en-US" b="1" smtClean="0">
                <a:solidFill>
                  <a:schemeClr val="accent1"/>
                </a:solidFill>
                <a:effectLst/>
              </a:rPr>
              <a:t>multiple </a:t>
            </a:r>
            <a:r>
              <a:rPr lang="en-US" b="1" smtClean="0">
                <a:solidFill>
                  <a:schemeClr val="accent1"/>
                </a:solidFill>
                <a:effectLst/>
              </a:rPr>
              <a:t>inheritance</a:t>
            </a:r>
          </a:p>
          <a:p>
            <a:pPr marL="971550" lvl="1" indent="-514350">
              <a:buFont typeface="Times New Roman" pitchFamily="18" charset="0"/>
              <a:buAutoNum type="arabicPeriod"/>
            </a:pPr>
            <a:endParaRPr lang="en-US" i="1" smtClean="0">
              <a:solidFill>
                <a:schemeClr val="accent1"/>
              </a:solidFill>
              <a:effectLst/>
            </a:endParaRPr>
          </a:p>
          <a:p>
            <a:pPr marL="971550" lvl="1" indent="-514350">
              <a:buFont typeface="Times New Roman" pitchFamily="18" charset="0"/>
              <a:buAutoNum type="arabicPeriod"/>
            </a:pPr>
            <a:r>
              <a:rPr lang="en-US" smtClean="0">
                <a:effectLst/>
              </a:rPr>
              <a:t>to allow classes to offer </a:t>
            </a:r>
            <a:r>
              <a:rPr lang="en-US" b="1" smtClean="0">
                <a:solidFill>
                  <a:schemeClr val="accent1"/>
                </a:solidFill>
                <a:effectLst/>
              </a:rPr>
              <a:t>different implementations</a:t>
            </a:r>
            <a:r>
              <a:rPr lang="en-US" smtClean="0">
                <a:effectLst/>
              </a:rPr>
              <a:t> for the same thing</a:t>
            </a:r>
            <a:endParaRPr lang="en-GB" smtClean="0"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en-US" sz="4000" smtClean="0">
                <a:effectLst/>
              </a:rPr>
              <a:t>6.1.  Why have Interface Types? (1)</a:t>
            </a:r>
            <a:endParaRPr lang="en-GB" sz="4000" smtClean="0">
              <a:effectLst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2071688"/>
            <a:ext cx="8071048" cy="30908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/>
              <a:t>When a class implements an interface, </a:t>
            </a:r>
            <a:r>
              <a:rPr lang="en-US"/>
              <a:t>it </a:t>
            </a:r>
            <a:r>
              <a:rPr lang="en-US" smtClean="0"/>
              <a:t>becomes </a:t>
            </a:r>
            <a:r>
              <a:rPr lang="en-US"/>
              <a:t>the </a:t>
            </a:r>
            <a:r>
              <a:rPr lang="en-US"/>
              <a:t>interface's </a:t>
            </a:r>
            <a:r>
              <a:rPr lang="en-US" smtClean="0"/>
              <a:t>subclass, and must </a:t>
            </a:r>
            <a:r>
              <a:rPr lang="en-US"/>
              <a:t>implement all</a:t>
            </a:r>
            <a:r>
              <a:rPr lang="en-US" smtClean="0">
                <a:effectLst/>
              </a:rPr>
              <a:t> </a:t>
            </a:r>
            <a:r>
              <a:rPr lang="en-US" smtClean="0">
                <a:effectLst/>
              </a:rPr>
              <a:t>the interface methods and </a:t>
            </a:r>
          </a:p>
          <a:p>
            <a:pPr lvl="1"/>
            <a:r>
              <a:rPr lang="en-US" smtClean="0">
                <a:effectLst/>
              </a:rPr>
              <a:t>this allows objects to be </a:t>
            </a:r>
            <a:r>
              <a:rPr lang="en-US"/>
              <a:t>grouped together</a:t>
            </a:r>
            <a:r>
              <a:rPr lang="en-US" smtClean="0">
                <a:effectLst/>
              </a:rPr>
              <a:t> and manipulated more </a:t>
            </a:r>
            <a:r>
              <a:rPr lang="en-US" smtClean="0">
                <a:effectLst/>
              </a:rPr>
              <a:t>easily</a:t>
            </a:r>
            <a:endParaRPr lang="en-GB" smtClean="0"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34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en-US" smtClean="0">
                <a:effectLst/>
              </a:rPr>
              <a:t>Example</a:t>
            </a:r>
            <a:endParaRPr lang="en-GB" smtClean="0">
              <a:effectLst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GB" sz="2000" smtClean="0">
              <a:effectLst/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800" smtClean="0">
                <a:effectLst/>
                <a:latin typeface="Courier New" pitchFamily="49" charset="0"/>
              </a:rPr>
              <a:t>public </a:t>
            </a:r>
            <a:r>
              <a:rPr lang="en-GB" sz="1800" b="1" smtClean="0">
                <a:solidFill>
                  <a:schemeClr val="tx2"/>
                </a:solidFill>
                <a:effectLst/>
                <a:latin typeface="Courier New" pitchFamily="49" charset="0"/>
              </a:rPr>
              <a:t>interface</a:t>
            </a:r>
            <a:r>
              <a:rPr lang="en-GB" sz="1800" smtClean="0">
                <a:effectLst/>
                <a:latin typeface="Courier New" pitchFamily="49" charset="0"/>
              </a:rPr>
              <a:t> Insurable 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800" smtClean="0">
                <a:effectLst/>
                <a:latin typeface="Courier New" pitchFamily="49" charset="0"/>
              </a:rPr>
              <a:t>// methods required to make an class insurable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800" smtClean="0">
                <a:effectLst/>
                <a:latin typeface="Courier New" pitchFamily="49" charset="0"/>
              </a:rPr>
              <a:t>{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800" smtClean="0">
                <a:effectLst/>
                <a:latin typeface="Courier New" pitchFamily="49" charset="0"/>
              </a:rPr>
              <a:t>  void setRisk(String risk);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GB" sz="1800" smtClean="0">
              <a:effectLst/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800" smtClean="0">
                <a:effectLst/>
                <a:latin typeface="Courier New" pitchFamily="49" charset="0"/>
              </a:rPr>
              <a:t>  String getRisk();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800" smtClean="0">
                <a:effectLst/>
                <a:latin typeface="Courier New" pitchFamily="49" charset="0"/>
              </a:rPr>
              <a:t>}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35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260648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en-GB" smtClean="0">
                <a:effectLst/>
              </a:rPr>
              <a:t>An Insurable Car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477837" y="1545070"/>
            <a:ext cx="8126413" cy="5039880"/>
          </a:xfr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public class InsurableCar </a:t>
            </a:r>
            <a:r>
              <a:rPr lang="en-GB" sz="1600" b="1" smtClean="0">
                <a:solidFill>
                  <a:schemeClr val="tx2"/>
                </a:solidFill>
                <a:effectLst/>
                <a:latin typeface="Courier New" pitchFamily="49" charset="0"/>
              </a:rPr>
              <a:t>implements Insurable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{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private String type;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private int yearMade;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private Color colour;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// other fields related to cars... 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GB" sz="1600" smtClean="0">
              <a:effectLst/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private String riskKind;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public InsurableCar(String t, int y, Color c)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{ type = t;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  yearMade = y;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  colour = c;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  riskKind = "Third Party, fire and theft";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}  // end of InsurableCar()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public String toString()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{  return "CAR: " + colour + ", " + type + ", " + yearMade; }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// other methods related to cars...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GB" sz="1600" smtClean="0">
              <a:effectLst/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7219950" y="6356350"/>
            <a:ext cx="1384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i="1">
                <a:solidFill>
                  <a:schemeClr val="tx2"/>
                </a:solidFill>
              </a:rPr>
              <a:t>continued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36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Grp="1" noChangeArrowheads="1"/>
          </p:cNvSpPr>
          <p:nvPr>
            <p:ph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public void setRisk(String risk)</a:t>
            </a:r>
          </a:p>
          <a:p>
            <a:pPr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{ riskKind = risk;  }</a:t>
            </a:r>
          </a:p>
          <a:p>
            <a:pPr>
              <a:buFont typeface="Monotype Sorts" pitchFamily="2" charset="2"/>
              <a:buNone/>
            </a:pPr>
            <a:endParaRPr lang="en-GB" sz="1600" smtClean="0">
              <a:effectLst/>
              <a:latin typeface="Courier New" pitchFamily="49" charset="0"/>
            </a:endParaRPr>
          </a:p>
          <a:p>
            <a:pPr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public String getRisk()</a:t>
            </a:r>
          </a:p>
          <a:p>
            <a:pPr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{ return riskKind; }</a:t>
            </a:r>
          </a:p>
          <a:p>
            <a:pPr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</a:t>
            </a:r>
          </a:p>
          <a:p>
            <a:pPr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}  // end of InsurableCar class</a:t>
            </a:r>
          </a:p>
          <a:p>
            <a:pPr>
              <a:buFont typeface="Monotype Sorts" pitchFamily="2" charset="2"/>
              <a:buNone/>
            </a:pPr>
            <a:endParaRPr lang="en-GB" sz="1600" smtClean="0">
              <a:effectLst/>
              <a:latin typeface="Courier New" pitchFamily="49" charset="0"/>
            </a:endParaRPr>
          </a:p>
          <a:p>
            <a:pPr>
              <a:buFont typeface="Arial" charset="0"/>
              <a:buChar char="•"/>
            </a:pPr>
            <a:endParaRPr lang="en-GB" sz="1600" smtClean="0">
              <a:effectLst/>
              <a:latin typeface="Courier New" pitchFamily="49" charset="0"/>
            </a:endParaRPr>
          </a:p>
        </p:txBody>
      </p:sp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5867400" y="1876425"/>
            <a:ext cx="2943225" cy="1552575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/>
              <a:t>These methods MUST</a:t>
            </a:r>
          </a:p>
          <a:p>
            <a:r>
              <a:rPr lang="en-GB"/>
              <a:t>be here since </a:t>
            </a:r>
          </a:p>
          <a:p>
            <a:r>
              <a:rPr lang="en-GB"/>
              <a:t>InsurableCar </a:t>
            </a:r>
          </a:p>
          <a:p>
            <a:r>
              <a:rPr lang="en-GB"/>
              <a:t>implements Insurable.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37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393124" y="260648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en-GB" smtClean="0">
                <a:effectLst/>
              </a:rPr>
              <a:t>An Insurable House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628800"/>
            <a:ext cx="7772400" cy="468042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public class InsurableHouse </a:t>
            </a:r>
            <a:r>
              <a:rPr lang="en-GB" sz="1600" b="1" smtClean="0">
                <a:solidFill>
                  <a:schemeClr val="tx2"/>
                </a:solidFill>
                <a:effectLst/>
                <a:latin typeface="Courier New" pitchFamily="49" charset="0"/>
              </a:rPr>
              <a:t>implements Insurable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{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private int yearBuilt;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private int numRooms;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// other fields related to houses... 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GB" sz="1600" smtClean="0">
              <a:effectLst/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private String riskKind;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GB" sz="1600" smtClean="0">
              <a:effectLst/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public InsurableHouse(int y, int nr)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{ yearBuilt = y;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  numRooms = nr;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  riskKind = null;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}  // end of InsurableHouse()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GB" sz="1600" smtClean="0">
              <a:effectLst/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public String toString()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{  return "HOUSE: " + numRooms + ", " + yearBuilt;  }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// other methods related to houses...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GB" sz="1600" smtClean="0">
              <a:effectLst/>
              <a:latin typeface="Courier New" pitchFamily="49" charset="0"/>
            </a:endParaRP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7219950" y="6356350"/>
            <a:ext cx="1384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i="1">
                <a:solidFill>
                  <a:schemeClr val="tx2"/>
                </a:solidFill>
              </a:rPr>
              <a:t>continued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38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Grp="1" noChangeArrowheads="1"/>
          </p:cNvSpPr>
          <p:nvPr>
            <p:ph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public void setRisk(String risk)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{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  if (riskKind == null)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    riskKind = risk;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  else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    riskKind = riskKind + " / " + risk;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}  // end of setRisk()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GB" sz="1600" smtClean="0">
              <a:effectLst/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public String getRisk()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{ return riskKind; }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}  // end of InsurableHouse class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GB" sz="1600" smtClean="0">
              <a:effectLst/>
              <a:latin typeface="Courier New" pitchFamily="49" charset="0"/>
            </a:endParaRPr>
          </a:p>
        </p:txBody>
      </p:sp>
      <p:sp>
        <p:nvSpPr>
          <p:cNvPr id="48131" name="Text Box 4"/>
          <p:cNvSpPr txBox="1">
            <a:spLocks noChangeArrowheads="1"/>
          </p:cNvSpPr>
          <p:nvPr/>
        </p:nvSpPr>
        <p:spPr bwMode="auto">
          <a:xfrm>
            <a:off x="6092825" y="2740025"/>
            <a:ext cx="2943225" cy="1552575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/>
              <a:t>These methods MUST</a:t>
            </a:r>
          </a:p>
          <a:p>
            <a:r>
              <a:rPr lang="en-GB"/>
              <a:t>be here since </a:t>
            </a:r>
          </a:p>
          <a:p>
            <a:r>
              <a:rPr lang="en-GB"/>
              <a:t>InsurableHouse </a:t>
            </a:r>
          </a:p>
          <a:p>
            <a:r>
              <a:rPr lang="en-GB"/>
              <a:t>implements Insurable.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39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12750" y="18864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en-GB" smtClean="0">
                <a:effectLst/>
              </a:rPr>
              <a:t>Using Insurables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412874"/>
            <a:ext cx="8569325" cy="504046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public class UseInsurables 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{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public static void main(String[] args)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{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  </a:t>
            </a:r>
            <a:r>
              <a:rPr lang="en-GB" sz="1600" b="1" smtClean="0">
                <a:solidFill>
                  <a:schemeClr val="tx2"/>
                </a:solidFill>
                <a:effectLst/>
                <a:latin typeface="Courier New" pitchFamily="49" charset="0"/>
              </a:rPr>
              <a:t>Insurable[] ins = new Insurable[3];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  ins[0] = new InsurableCar("toyota corolla", 1999, Color.WHITE);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GB" sz="1600" smtClean="0">
              <a:effectLst/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  ins[1] = new InsurableHouse(1995, 7);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  ins[1].setRisk("Subsidence");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  ins[1].setRisk("Flood");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GB" sz="1600" smtClean="0">
              <a:effectLst/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  ins[2] = new InsurableCar("porsche", 2007, Color.RED);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  ins[2].setRisk("Comprehensive");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  ins[2].setRisk("Any Named Driver");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GB" sz="1600" smtClean="0">
              <a:effectLst/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  for (Insurable in : ins)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    System.out.println(in + " (" + </a:t>
            </a:r>
            <a:r>
              <a:rPr lang="en-GB" sz="1600" b="1" smtClean="0">
                <a:solidFill>
                  <a:schemeClr val="tx2"/>
                </a:solidFill>
                <a:effectLst/>
                <a:latin typeface="Courier New" pitchFamily="49" charset="0"/>
              </a:rPr>
              <a:t>in.getRisk()</a:t>
            </a:r>
            <a:r>
              <a:rPr lang="en-GB" sz="1600" smtClean="0">
                <a:effectLst/>
                <a:latin typeface="Courier New" pitchFamily="49" charset="0"/>
              </a:rPr>
              <a:t> + ")");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  }  // end of main()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GB" sz="1600" smtClean="0">
              <a:effectLst/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GB" sz="1600" smtClean="0">
                <a:effectLst/>
                <a:latin typeface="Courier New" pitchFamily="49" charset="0"/>
              </a:rPr>
              <a:t>}  // end of UseInsurables class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GB" sz="1600" smtClean="0">
              <a:effectLst/>
              <a:latin typeface="Courier New" pitchFamily="49" charset="0"/>
            </a:endParaRPr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5940425" y="836613"/>
            <a:ext cx="2727029" cy="1200329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/>
              <a:t>Collect the insurable</a:t>
            </a:r>
          </a:p>
          <a:p>
            <a:r>
              <a:rPr lang="en-GB"/>
              <a:t>objects together in a</a:t>
            </a:r>
          </a:p>
          <a:p>
            <a:r>
              <a:rPr lang="en-GB" b="1"/>
              <a:t>polymorphic</a:t>
            </a:r>
            <a:r>
              <a:rPr lang="en-GB"/>
              <a:t> array.</a:t>
            </a:r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5364088" y="5909350"/>
            <a:ext cx="3349625" cy="830263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/>
              <a:t>This method </a:t>
            </a:r>
            <a:r>
              <a:rPr lang="en-GB" b="1"/>
              <a:t>must</a:t>
            </a:r>
            <a:r>
              <a:rPr lang="en-GB"/>
              <a:t> be</a:t>
            </a:r>
          </a:p>
          <a:p>
            <a:r>
              <a:rPr lang="en-GB"/>
              <a:t>available </a:t>
            </a:r>
            <a:r>
              <a:rPr lang="en-GB" smtClean="0"/>
              <a:t>to </a:t>
            </a:r>
            <a:r>
              <a:rPr lang="en-GB"/>
              <a:t>every object.</a:t>
            </a:r>
          </a:p>
        </p:txBody>
      </p:sp>
      <p:sp>
        <p:nvSpPr>
          <p:cNvPr id="49158" name="Line 6"/>
          <p:cNvSpPr>
            <a:spLocks noChangeShapeType="1"/>
          </p:cNvSpPr>
          <p:nvPr/>
        </p:nvSpPr>
        <p:spPr bwMode="auto">
          <a:xfrm flipH="1" flipV="1">
            <a:off x="5868192" y="5373215"/>
            <a:ext cx="720031" cy="53613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40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effectLst/>
              </a:rPr>
              <a:t>6.2.  Why have Interface Types?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981200"/>
            <a:ext cx="7591425" cy="2815952"/>
          </a:xfrm>
        </p:spPr>
        <p:txBody>
          <a:bodyPr/>
          <a:lstStyle/>
          <a:p>
            <a:pPr>
              <a:defRPr/>
            </a:pPr>
            <a:r>
              <a:rPr lang="en-US" smtClean="0"/>
              <a:t>Interfaces </a:t>
            </a:r>
            <a:r>
              <a:rPr lang="en-US" smtClean="0"/>
              <a:t>allow </a:t>
            </a:r>
            <a:r>
              <a:rPr lang="en-US" smtClean="0"/>
              <a:t>Java</a:t>
            </a:r>
            <a:r>
              <a:rPr lang="en-US"/>
              <a:t> </a:t>
            </a:r>
            <a:r>
              <a:rPr lang="en-US" smtClean="0"/>
              <a:t>to </a:t>
            </a:r>
            <a:r>
              <a:rPr lang="en-US" smtClean="0"/>
              <a:t>use </a:t>
            </a:r>
            <a:r>
              <a:rPr lang="en-US" b="1" smtClean="0"/>
              <a:t>multiple inheritance</a:t>
            </a:r>
            <a:endParaRPr lang="en-US" b="1" smtClean="0"/>
          </a:p>
          <a:p>
            <a:pPr lvl="1">
              <a:defRPr/>
            </a:pPr>
            <a:r>
              <a:rPr lang="en-US" smtClean="0"/>
              <a:t>e.g. an iPhone is a phone, </a:t>
            </a:r>
            <a:r>
              <a:rPr lang="en-US" i="1" smtClean="0">
                <a:solidFill>
                  <a:srgbClr val="00B0F0"/>
                </a:solidFill>
              </a:rPr>
              <a:t>and</a:t>
            </a:r>
            <a:r>
              <a:rPr lang="en-US" smtClean="0"/>
              <a:t> a camera, </a:t>
            </a:r>
            <a:br>
              <a:rPr lang="en-US" smtClean="0"/>
            </a:br>
            <a:r>
              <a:rPr lang="en-US" i="1" smtClean="0">
                <a:solidFill>
                  <a:srgbClr val="00B0F0"/>
                </a:solidFill>
              </a:rPr>
              <a:t>and</a:t>
            </a:r>
            <a:r>
              <a:rPr lang="en-US" smtClean="0"/>
              <a:t> a web browser</a:t>
            </a:r>
            <a:br>
              <a:rPr lang="en-US" smtClean="0"/>
            </a:br>
            <a:endParaRPr lang="en-US" smtClean="0"/>
          </a:p>
          <a:p>
            <a:pPr lvl="1">
              <a:defRPr/>
            </a:pPr>
            <a:r>
              <a:rPr lang="en-US" smtClean="0"/>
              <a:t>it is less </a:t>
            </a:r>
            <a:r>
              <a:rPr lang="en-US" smtClean="0"/>
              <a:t>powerful then multiple inheritance in C</a:t>
            </a:r>
            <a:r>
              <a:rPr lang="en-US" smtClean="0"/>
              <a:t>++, </a:t>
            </a:r>
            <a:r>
              <a:rPr lang="en-US" smtClean="0"/>
              <a:t>but simpler to understand, and much </a:t>
            </a:r>
            <a:r>
              <a:rPr lang="en-US" smtClean="0"/>
              <a:t>faster</a:t>
            </a:r>
            <a:endParaRPr lang="en-US" smtClean="0"/>
          </a:p>
        </p:txBody>
      </p:sp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437112"/>
            <a:ext cx="1697038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41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smtClean="0">
                <a:effectLst/>
              </a:rPr>
              <a:t>Multiple inheritance allows a class to inherit functionality from multiple </a:t>
            </a:r>
            <a:r>
              <a:rPr lang="en-US" smtClean="0">
                <a:effectLst/>
              </a:rPr>
              <a:t>superclasses.</a:t>
            </a:r>
            <a:endParaRPr lang="en-US" smtClean="0">
              <a:effectLst/>
            </a:endParaRPr>
          </a:p>
          <a:p>
            <a:pPr>
              <a:buFont typeface="Arial" charset="0"/>
              <a:buChar char="•"/>
            </a:pPr>
            <a:endParaRPr lang="en-US" smtClean="0">
              <a:effectLst/>
            </a:endParaRPr>
          </a:p>
          <a:p>
            <a:pPr>
              <a:buFont typeface="Arial" charset="0"/>
              <a:buChar char="•"/>
            </a:pPr>
            <a:r>
              <a:rPr lang="en-US" smtClean="0">
                <a:effectLst/>
              </a:rPr>
              <a:t>Java only allows </a:t>
            </a:r>
            <a:r>
              <a:rPr lang="en-US" smtClean="0">
                <a:effectLst/>
              </a:rPr>
              <a:t>multiple inheritance for interfaces and at most one ordinary (or abstract) class</a:t>
            </a:r>
            <a:endParaRPr lang="en-US" smtClean="0">
              <a:effectLst/>
            </a:endParaRPr>
          </a:p>
          <a:p>
            <a:pPr lvl="1"/>
            <a:r>
              <a:rPr lang="en-US" smtClean="0">
                <a:effectLst/>
              </a:rPr>
              <a:t>interfaces </a:t>
            </a:r>
            <a:r>
              <a:rPr lang="en-US" smtClean="0">
                <a:effectLst/>
              </a:rPr>
              <a:t>have no implementations, </a:t>
            </a:r>
            <a:r>
              <a:rPr lang="en-US" smtClean="0">
                <a:effectLst/>
              </a:rPr>
              <a:t>so </a:t>
            </a:r>
            <a:r>
              <a:rPr lang="en-US" smtClean="0">
                <a:effectLst/>
              </a:rPr>
              <a:t>can be 'combined' easily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42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Example</a:t>
            </a:r>
            <a:endParaRPr lang="en-US" smtClean="0">
              <a:effectLst/>
            </a:endParaRP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301832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smtClean="0">
                <a:effectLst/>
              </a:rPr>
              <a:t>In the Rabbits &amp; Foxes simulation, have every class inherit Actor </a:t>
            </a:r>
            <a:r>
              <a:rPr lang="en-US" b="1" smtClean="0">
                <a:effectLst/>
              </a:rPr>
              <a:t>and</a:t>
            </a:r>
            <a:r>
              <a:rPr lang="en-US" smtClean="0">
                <a:effectLst/>
              </a:rPr>
              <a:t> Drawable</a:t>
            </a:r>
          </a:p>
          <a:p>
            <a:pPr lvl="1">
              <a:buFont typeface="Arial" charset="0"/>
              <a:buChar char="•"/>
            </a:pPr>
            <a:r>
              <a:rPr lang="en-US" smtClean="0"/>
              <a:t>Actor is used to represent a thing in the simulation</a:t>
            </a:r>
          </a:p>
          <a:p>
            <a:pPr lvl="1">
              <a:buFont typeface="Arial" charset="0"/>
              <a:buChar char="•"/>
            </a:pPr>
            <a:r>
              <a:rPr lang="en-US" smtClean="0">
                <a:effectLst/>
              </a:rPr>
              <a:t>Drawable is used to draw a thing in the GUI</a:t>
            </a:r>
          </a:p>
          <a:p>
            <a:pPr marL="393192" lvl="1" indent="0">
              <a:buNone/>
            </a:pPr>
            <a:endParaRPr lang="en-US" smtClean="0">
              <a:effectLst/>
            </a:endParaRPr>
          </a:p>
          <a:p>
            <a:pPr>
              <a:buFont typeface="Arial" charset="0"/>
              <a:buChar char="•"/>
            </a:pPr>
            <a:r>
              <a:rPr lang="en-US" smtClean="0"/>
              <a:t>The Drawable interface:</a:t>
            </a:r>
          </a:p>
          <a:p>
            <a:pPr marL="393192" lvl="1" indent="0">
              <a:buNone/>
            </a:pPr>
            <a:r>
              <a:rPr lang="en-US" sz="180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800" b="1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interface</a:t>
            </a:r>
            <a:r>
              <a:rPr lang="en-US" sz="180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Drawable</a:t>
            </a:r>
            <a:endParaRPr lang="en-US" sz="1800">
              <a:latin typeface="Courier New" pitchFamily="49" charset="0"/>
              <a:cs typeface="Courier New" pitchFamily="49" charset="0"/>
            </a:endParaRPr>
          </a:p>
          <a:p>
            <a:pPr marL="393192" lvl="1" indent="0">
              <a:buNone/>
            </a:pPr>
            <a:r>
              <a:rPr lang="en-US" sz="180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393192" lvl="1" indent="0">
              <a:buNone/>
            </a:pPr>
            <a:r>
              <a:rPr lang="en-US" sz="180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draw(Field f, SimulatorView sv);</a:t>
            </a:r>
            <a:endParaRPr lang="en-US" sz="1800">
              <a:latin typeface="Courier New" pitchFamily="49" charset="0"/>
              <a:cs typeface="Courier New" pitchFamily="49" charset="0"/>
            </a:endParaRPr>
          </a:p>
          <a:p>
            <a:pPr marL="393192" lvl="1" indent="0">
              <a:buNone/>
            </a:pPr>
            <a:r>
              <a:rPr lang="en-US" sz="180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lvl="1">
              <a:buFont typeface="Arial" charset="0"/>
              <a:buChar char="•"/>
            </a:pPr>
            <a:endParaRPr lang="en-US" smtClean="0">
              <a:effectLst/>
            </a:endParaRPr>
          </a:p>
        </p:txBody>
      </p:sp>
      <p:sp>
        <p:nvSpPr>
          <p:cNvPr id="52228" name="Text Box 6"/>
          <p:cNvSpPr txBox="1">
            <a:spLocks noChangeArrowheads="1"/>
          </p:cNvSpPr>
          <p:nvPr/>
        </p:nvSpPr>
        <p:spPr bwMode="auto">
          <a:xfrm>
            <a:off x="7219950" y="6356350"/>
            <a:ext cx="1384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i="1">
                <a:solidFill>
                  <a:schemeClr val="tx2"/>
                </a:solidFill>
              </a:rPr>
              <a:t>continued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43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Class Diagram</a:t>
            </a:r>
          </a:p>
        </p:txBody>
      </p:sp>
      <p:pic>
        <p:nvPicPr>
          <p:cNvPr id="55299" name="Picture 3" descr="fig10-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613" y="2133600"/>
            <a:ext cx="6934200" cy="390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0" name="Oval 3"/>
          <p:cNvSpPr>
            <a:spLocks noChangeArrowheads="1"/>
          </p:cNvSpPr>
          <p:nvPr/>
        </p:nvSpPr>
        <p:spPr bwMode="auto">
          <a:xfrm>
            <a:off x="2557463" y="4857750"/>
            <a:ext cx="1214437" cy="500063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301" name="Oval 4"/>
          <p:cNvSpPr>
            <a:spLocks noChangeArrowheads="1"/>
          </p:cNvSpPr>
          <p:nvPr/>
        </p:nvSpPr>
        <p:spPr bwMode="auto">
          <a:xfrm>
            <a:off x="4271963" y="4929188"/>
            <a:ext cx="928687" cy="357187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302" name="Oval 5"/>
          <p:cNvSpPr>
            <a:spLocks noChangeArrowheads="1"/>
          </p:cNvSpPr>
          <p:nvPr/>
        </p:nvSpPr>
        <p:spPr bwMode="auto">
          <a:xfrm>
            <a:off x="6700838" y="3429000"/>
            <a:ext cx="1071562" cy="500063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303" name="TextBox 6"/>
          <p:cNvSpPr txBox="1">
            <a:spLocks noChangeArrowheads="1"/>
          </p:cNvSpPr>
          <p:nvPr/>
        </p:nvSpPr>
        <p:spPr bwMode="auto">
          <a:xfrm>
            <a:off x="142875" y="4429125"/>
            <a:ext cx="1549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multiple</a:t>
            </a:r>
          </a:p>
          <a:p>
            <a:r>
              <a:rPr lang="en-US"/>
              <a:t>inheritance</a:t>
            </a:r>
          </a:p>
        </p:txBody>
      </p:sp>
      <p:sp>
        <p:nvSpPr>
          <p:cNvPr id="55304" name="TextBox 8"/>
          <p:cNvSpPr txBox="1">
            <a:spLocks noChangeArrowheads="1"/>
          </p:cNvSpPr>
          <p:nvPr/>
        </p:nvSpPr>
        <p:spPr bwMode="auto">
          <a:xfrm>
            <a:off x="5643563" y="1714500"/>
            <a:ext cx="2143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&lt;&lt;interface&gt;&gt;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2788" y="3824288"/>
            <a:ext cx="15494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4">
                    <a:lumMod val="10000"/>
                  </a:schemeClr>
                </a:solidFill>
              </a:rPr>
              <a:t>abstract</a:t>
            </a:r>
          </a:p>
        </p:txBody>
      </p:sp>
      <p:sp>
        <p:nvSpPr>
          <p:cNvPr id="55306" name="TextBox 12"/>
          <p:cNvSpPr txBox="1">
            <a:spLocks noChangeArrowheads="1"/>
          </p:cNvSpPr>
          <p:nvPr/>
        </p:nvSpPr>
        <p:spPr bwMode="auto">
          <a:xfrm>
            <a:off x="6416675" y="6143625"/>
            <a:ext cx="2155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concrete classes</a:t>
            </a:r>
          </a:p>
        </p:txBody>
      </p:sp>
      <p:cxnSp>
        <p:nvCxnSpPr>
          <p:cNvPr id="55307" name="Straight Arrow Connector 13"/>
          <p:cNvCxnSpPr>
            <a:cxnSpLocks noChangeShapeType="1"/>
            <a:stCxn id="55306" idx="1"/>
          </p:cNvCxnSpPr>
          <p:nvPr/>
        </p:nvCxnSpPr>
        <p:spPr bwMode="auto">
          <a:xfrm rot="10800000">
            <a:off x="3214688" y="5857875"/>
            <a:ext cx="3201987" cy="515938"/>
          </a:xfrm>
          <a:prstGeom prst="straightConnector1">
            <a:avLst/>
          </a:prstGeom>
          <a:noFill/>
          <a:ln w="28575" algn="ctr">
            <a:solidFill>
              <a:srgbClr val="00B0F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308" name="Straight Arrow Connector 14"/>
          <p:cNvCxnSpPr>
            <a:cxnSpLocks noChangeShapeType="1"/>
          </p:cNvCxnSpPr>
          <p:nvPr/>
        </p:nvCxnSpPr>
        <p:spPr bwMode="auto">
          <a:xfrm rot="16200000" flipV="1">
            <a:off x="7322344" y="5393532"/>
            <a:ext cx="1571625" cy="71437"/>
          </a:xfrm>
          <a:prstGeom prst="straightConnector1">
            <a:avLst/>
          </a:prstGeom>
          <a:noFill/>
          <a:ln w="28575" algn="ctr">
            <a:solidFill>
              <a:srgbClr val="00B0F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309" name="Straight Arrow Connector 15"/>
          <p:cNvCxnSpPr>
            <a:cxnSpLocks noChangeShapeType="1"/>
          </p:cNvCxnSpPr>
          <p:nvPr/>
        </p:nvCxnSpPr>
        <p:spPr bwMode="auto">
          <a:xfrm rot="10800000">
            <a:off x="6273800" y="5643563"/>
            <a:ext cx="714375" cy="587375"/>
          </a:xfrm>
          <a:prstGeom prst="straightConnector1">
            <a:avLst/>
          </a:prstGeom>
          <a:noFill/>
          <a:ln w="28575" algn="ctr">
            <a:solidFill>
              <a:srgbClr val="00B0F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310" name="Straight Arrow Connector 18"/>
          <p:cNvCxnSpPr>
            <a:cxnSpLocks noChangeShapeType="1"/>
          </p:cNvCxnSpPr>
          <p:nvPr/>
        </p:nvCxnSpPr>
        <p:spPr bwMode="auto">
          <a:xfrm rot="10800000">
            <a:off x="5072063" y="5786438"/>
            <a:ext cx="1630362" cy="515937"/>
          </a:xfrm>
          <a:prstGeom prst="straightConnector1">
            <a:avLst/>
          </a:prstGeom>
          <a:noFill/>
          <a:ln w="28575" algn="ctr">
            <a:solidFill>
              <a:srgbClr val="00B0F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5311" name="TextBox 21"/>
          <p:cNvSpPr txBox="1">
            <a:spLocks noChangeArrowheads="1"/>
          </p:cNvSpPr>
          <p:nvPr/>
        </p:nvSpPr>
        <p:spPr bwMode="auto">
          <a:xfrm>
            <a:off x="2357438" y="1714500"/>
            <a:ext cx="2143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&lt;&lt;interface&gt;&gt;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79600" y="3214688"/>
            <a:ext cx="15494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>
                <a:solidFill>
                  <a:schemeClr val="accent4">
                    <a:lumMod val="10000"/>
                  </a:schemeClr>
                </a:solidFill>
              </a:rPr>
              <a:t>implements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65538" y="3071813"/>
            <a:ext cx="15494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>
                <a:solidFill>
                  <a:schemeClr val="accent4">
                    <a:lumMod val="10000"/>
                  </a:schemeClr>
                </a:solidFill>
              </a:rPr>
              <a:t>implements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880100" y="3190875"/>
            <a:ext cx="154940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>
                <a:solidFill>
                  <a:schemeClr val="accent4">
                    <a:lumMod val="10000"/>
                  </a:schemeClr>
                </a:solidFill>
              </a:rPr>
              <a:t>implements</a:t>
            </a:r>
          </a:p>
        </p:txBody>
      </p:sp>
      <p:sp>
        <p:nvSpPr>
          <p:cNvPr id="55315" name="Line 20"/>
          <p:cNvSpPr>
            <a:spLocks noChangeShapeType="1"/>
          </p:cNvSpPr>
          <p:nvPr/>
        </p:nvSpPr>
        <p:spPr bwMode="auto">
          <a:xfrm>
            <a:off x="1547813" y="4868863"/>
            <a:ext cx="1079500" cy="1444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44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305800" cy="780696"/>
          </a:xfrm>
        </p:spPr>
        <p:txBody>
          <a:bodyPr>
            <a:normAutofit/>
          </a:bodyPr>
          <a:lstStyle/>
          <a:p>
            <a:r>
              <a:rPr lang="en-US" sz="4400" smtClean="0">
                <a:effectLst/>
              </a:rPr>
              <a:t>Classes with Multiple Inheritance</a:t>
            </a:r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601597" y="4077072"/>
            <a:ext cx="7960834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>
                <a:latin typeface="Courier New" pitchFamily="49" charset="0"/>
                <a:cs typeface="Courier New" pitchFamily="49" charset="0"/>
              </a:rPr>
              <a:t>public class Fox extends Animal implements Drawable</a:t>
            </a:r>
          </a:p>
          <a:p>
            <a:r>
              <a:rPr lang="en-US" sz="1600" smtClean="0">
                <a:latin typeface="Courier New" pitchFamily="49" charset="0"/>
                <a:cs typeface="Courier New" pitchFamily="49" charset="0"/>
              </a:rPr>
              <a:t>{  ...</a:t>
            </a:r>
            <a:endParaRPr lang="en-US" sz="1600">
              <a:latin typeface="Courier New" pitchFamily="49" charset="0"/>
              <a:cs typeface="Courier New" pitchFamily="49" charset="0"/>
            </a:endParaRP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 public void act(Field f, List&lt;Actor&gt; as)  // </a:t>
            </a:r>
            <a:r>
              <a:rPr lang="en-US" sz="1600">
                <a:latin typeface="Courier New" pitchFamily="49" charset="0"/>
                <a:cs typeface="Courier New" pitchFamily="49" charset="0"/>
              </a:rPr>
              <a:t>from </a:t>
            </a:r>
            <a:r>
              <a:rPr lang="en-US" sz="1600" smtClean="0">
                <a:latin typeface="Courier New" pitchFamily="49" charset="0"/>
                <a:cs typeface="Courier New" pitchFamily="49" charset="0"/>
              </a:rPr>
              <a:t>Animal</a:t>
            </a:r>
            <a:r>
              <a:rPr lang="en-US" sz="1600">
                <a:latin typeface="Courier New" pitchFamily="49" charset="0"/>
                <a:cs typeface="Courier New" pitchFamily="49" charset="0"/>
              </a:rPr>
              <a:t/>
            </a:r>
            <a:br>
              <a:rPr lang="en-US" sz="1600">
                <a:latin typeface="Courier New" pitchFamily="49" charset="0"/>
                <a:cs typeface="Courier New" pitchFamily="49" charset="0"/>
              </a:rPr>
            </a:br>
            <a:r>
              <a:rPr lang="en-US" sz="1600">
                <a:latin typeface="Courier New" pitchFamily="49" charset="0"/>
                <a:cs typeface="Courier New" pitchFamily="49" charset="0"/>
              </a:rPr>
              <a:t>   { ... }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 public void draw(Field f, SimulatorView sv) // from Drawable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 { ... }</a:t>
            </a:r>
          </a:p>
          <a:p>
            <a:r>
              <a:rPr lang="en-US" sz="1600" smtClean="0">
                <a:latin typeface="Courier New" pitchFamily="49" charset="0"/>
                <a:cs typeface="Courier New" pitchFamily="49" charset="0"/>
              </a:rPr>
              <a:t>} </a:t>
            </a:r>
            <a:endParaRPr lang="en-US" sz="160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576263" y="1962150"/>
            <a:ext cx="7960834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>
                <a:latin typeface="Courier New" pitchFamily="49" charset="0"/>
                <a:cs typeface="Courier New" pitchFamily="49" charset="0"/>
              </a:rPr>
              <a:t>public class Hunter implements Actor, Drawable</a:t>
            </a:r>
          </a:p>
          <a:p>
            <a:r>
              <a:rPr lang="en-US" sz="1600" smtClean="0">
                <a:latin typeface="Courier New" pitchFamily="49" charset="0"/>
                <a:cs typeface="Courier New" pitchFamily="49" charset="0"/>
              </a:rPr>
              <a:t>{  ...</a:t>
            </a:r>
            <a:endParaRPr lang="en-US" sz="1600">
              <a:latin typeface="Courier New" pitchFamily="49" charset="0"/>
              <a:cs typeface="Courier New" pitchFamily="49" charset="0"/>
            </a:endParaRP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60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600" smtClean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1600">
                <a:latin typeface="Courier New" pitchFamily="49" charset="0"/>
                <a:cs typeface="Courier New" pitchFamily="49" charset="0"/>
              </a:rPr>
              <a:t>act(Field f, List&lt;Actor&gt; </a:t>
            </a:r>
            <a:r>
              <a:rPr lang="en-US" sz="1600">
                <a:latin typeface="Courier New" pitchFamily="49" charset="0"/>
                <a:cs typeface="Courier New" pitchFamily="49" charset="0"/>
              </a:rPr>
              <a:t>as</a:t>
            </a:r>
            <a:r>
              <a:rPr lang="en-US" sz="1600" smtClean="0">
                <a:latin typeface="Courier New" pitchFamily="49" charset="0"/>
                <a:cs typeface="Courier New" pitchFamily="49" charset="0"/>
              </a:rPr>
              <a:t>)  // from Actor</a:t>
            </a:r>
            <a:br>
              <a:rPr lang="en-US" sz="1600" smtClean="0">
                <a:latin typeface="Courier New" pitchFamily="49" charset="0"/>
                <a:cs typeface="Courier New" pitchFamily="49" charset="0"/>
              </a:rPr>
            </a:br>
            <a:r>
              <a:rPr lang="en-US" sz="1600" smtClean="0">
                <a:latin typeface="Courier New" pitchFamily="49" charset="0"/>
                <a:cs typeface="Courier New" pitchFamily="49" charset="0"/>
              </a:rPr>
              <a:t>   { ... }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600" smtClean="0">
                <a:latin typeface="Courier New" pitchFamily="49" charset="0"/>
                <a:cs typeface="Courier New" pitchFamily="49" charset="0"/>
              </a:rPr>
              <a:t>public void </a:t>
            </a:r>
            <a:r>
              <a:rPr lang="en-US" sz="1600">
                <a:latin typeface="Courier New" pitchFamily="49" charset="0"/>
                <a:cs typeface="Courier New" pitchFamily="49" charset="0"/>
              </a:rPr>
              <a:t>draw(Field f, SimulatorView </a:t>
            </a:r>
            <a:r>
              <a:rPr lang="en-US" sz="1600">
                <a:latin typeface="Courier New" pitchFamily="49" charset="0"/>
                <a:cs typeface="Courier New" pitchFamily="49" charset="0"/>
              </a:rPr>
              <a:t>sv</a:t>
            </a:r>
            <a:r>
              <a:rPr lang="en-US" sz="1600" smtClean="0">
                <a:latin typeface="Courier New" pitchFamily="49" charset="0"/>
                <a:cs typeface="Courier New" pitchFamily="49" charset="0"/>
              </a:rPr>
              <a:t>) // from Drawable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smtClean="0">
                <a:latin typeface="Courier New" pitchFamily="49" charset="0"/>
                <a:cs typeface="Courier New" pitchFamily="49" charset="0"/>
              </a:rPr>
              <a:t>  { ... }</a:t>
            </a:r>
            <a:endParaRPr lang="en-US" sz="1600">
              <a:latin typeface="Courier New" pitchFamily="49" charset="0"/>
              <a:cs typeface="Courier New" pitchFamily="49" charset="0"/>
            </a:endParaRP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} </a:t>
            </a:r>
          </a:p>
        </p:txBody>
      </p:sp>
      <p:sp>
        <p:nvSpPr>
          <p:cNvPr id="57353" name="TextBox 8"/>
          <p:cNvSpPr txBox="1">
            <a:spLocks noChangeArrowheads="1"/>
          </p:cNvSpPr>
          <p:nvPr/>
        </p:nvSpPr>
        <p:spPr bwMode="auto">
          <a:xfrm>
            <a:off x="5072063" y="5715000"/>
            <a:ext cx="2770187" cy="830263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okay, since only one </a:t>
            </a:r>
          </a:p>
          <a:p>
            <a:r>
              <a:rPr lang="en-US"/>
              <a:t>class</a:t>
            </a:r>
          </a:p>
        </p:txBody>
      </p:sp>
      <p:cxnSp>
        <p:nvCxnSpPr>
          <p:cNvPr id="57354" name="Straight Arrow Connector 10"/>
          <p:cNvCxnSpPr>
            <a:cxnSpLocks noChangeShapeType="1"/>
          </p:cNvCxnSpPr>
          <p:nvPr/>
        </p:nvCxnSpPr>
        <p:spPr bwMode="auto">
          <a:xfrm flipH="1" flipV="1">
            <a:off x="4211960" y="4365104"/>
            <a:ext cx="1717354" cy="1349896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4355976" y="1844824"/>
            <a:ext cx="2101180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3711207" y="3978424"/>
            <a:ext cx="813902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5868254" y="4025316"/>
            <a:ext cx="1118700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effectLst/>
              </a:rPr>
              <a:t>6.3.  Why have Interfaces Types ? (3)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935480"/>
            <a:ext cx="8229600" cy="4389120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smtClean="0">
                <a:effectLst/>
              </a:rPr>
              <a:t>A class </a:t>
            </a:r>
            <a:r>
              <a:rPr lang="en-US" smtClean="0">
                <a:effectLst/>
              </a:rPr>
              <a:t>that implement </a:t>
            </a:r>
            <a:r>
              <a:rPr lang="en-US" smtClean="0">
                <a:effectLst/>
              </a:rPr>
              <a:t>an </a:t>
            </a:r>
            <a:r>
              <a:rPr lang="en-US" smtClean="0">
                <a:effectLst/>
              </a:rPr>
              <a:t>interface must </a:t>
            </a:r>
            <a:r>
              <a:rPr lang="en-US" smtClean="0">
                <a:effectLst/>
              </a:rPr>
              <a:t>implement all the methods</a:t>
            </a:r>
          </a:p>
          <a:p>
            <a:pPr>
              <a:buFont typeface="Arial" charset="0"/>
              <a:buChar char="•"/>
            </a:pPr>
            <a:endParaRPr lang="en-US"/>
          </a:p>
          <a:p>
            <a:pPr>
              <a:buFont typeface="Arial" charset="0"/>
              <a:buChar char="•"/>
            </a:pPr>
            <a:r>
              <a:rPr lang="en-US" smtClean="0">
                <a:effectLst/>
              </a:rPr>
              <a:t>But the class </a:t>
            </a:r>
            <a:r>
              <a:rPr lang="en-US" smtClean="0">
                <a:effectLst/>
              </a:rPr>
              <a:t>can implement those methods in any way </a:t>
            </a:r>
            <a:r>
              <a:rPr lang="en-US" smtClean="0">
                <a:effectLst/>
              </a:rPr>
              <a:t>it wants.</a:t>
            </a:r>
          </a:p>
          <a:p>
            <a:pPr>
              <a:buFont typeface="Arial" charset="0"/>
              <a:buChar char="•"/>
            </a:pPr>
            <a:endParaRPr lang="en-US"/>
          </a:p>
          <a:p>
            <a:pPr>
              <a:buFont typeface="Arial" charset="0"/>
              <a:buChar char="•"/>
            </a:pPr>
            <a:r>
              <a:rPr lang="en-US" smtClean="0">
                <a:effectLst/>
              </a:rPr>
              <a:t>This means that two classes that implement the same interface, will have the same methods, but can use </a:t>
            </a:r>
            <a:r>
              <a:rPr lang="en-US" b="1" smtClean="0">
                <a:effectLst/>
              </a:rPr>
              <a:t>different</a:t>
            </a:r>
            <a:r>
              <a:rPr lang="en-US" smtClean="0">
                <a:effectLst/>
              </a:rPr>
              <a:t> implementations</a:t>
            </a:r>
            <a:endParaRPr lang="en-US" smtClean="0"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46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260648"/>
            <a:ext cx="8305800" cy="1143000"/>
          </a:xfrm>
        </p:spPr>
        <p:txBody>
          <a:bodyPr/>
          <a:lstStyle/>
          <a:p>
            <a:r>
              <a:rPr lang="en-US" smtClean="0">
                <a:effectLst/>
              </a:rPr>
              <a:t>Example</a:t>
            </a:r>
            <a:endParaRPr lang="en-US" smtClean="0">
              <a:effectLst/>
            </a:endParaRPr>
          </a:p>
        </p:txBody>
      </p:sp>
      <p:pic>
        <p:nvPicPr>
          <p:cNvPr id="59395" name="Picture 3" descr="fig10-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43063"/>
            <a:ext cx="6019800" cy="3884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6" name="Text Box 7"/>
          <p:cNvSpPr txBox="1">
            <a:spLocks noChangeArrowheads="1"/>
          </p:cNvSpPr>
          <p:nvPr/>
        </p:nvSpPr>
        <p:spPr bwMode="auto">
          <a:xfrm>
            <a:off x="7219950" y="6356350"/>
            <a:ext cx="1384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i="1">
                <a:solidFill>
                  <a:schemeClr val="tx2"/>
                </a:solidFill>
              </a:rPr>
              <a:t>continued</a:t>
            </a:r>
          </a:p>
        </p:txBody>
      </p:sp>
      <p:sp>
        <p:nvSpPr>
          <p:cNvPr id="59397" name="TextBox 4"/>
          <p:cNvSpPr txBox="1">
            <a:spLocks noChangeArrowheads="1"/>
          </p:cNvSpPr>
          <p:nvPr/>
        </p:nvSpPr>
        <p:spPr bwMode="auto">
          <a:xfrm>
            <a:off x="285750" y="2593975"/>
            <a:ext cx="151515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Part of</a:t>
            </a:r>
          </a:p>
          <a:p>
            <a:r>
              <a:rPr lang="en-US"/>
              <a:t>Java's</a:t>
            </a:r>
          </a:p>
          <a:p>
            <a:r>
              <a:rPr lang="en-US" smtClean="0"/>
              <a:t>collections</a:t>
            </a:r>
          </a:p>
          <a:p>
            <a:r>
              <a:rPr lang="en-US" smtClean="0"/>
              <a:t>library</a:t>
            </a:r>
            <a:r>
              <a:rPr lang="en-US"/>
              <a:t>.</a:t>
            </a:r>
          </a:p>
        </p:txBody>
      </p:sp>
      <p:sp>
        <p:nvSpPr>
          <p:cNvPr id="59398" name="TextBox 5"/>
          <p:cNvSpPr txBox="1">
            <a:spLocks noChangeArrowheads="1"/>
          </p:cNvSpPr>
          <p:nvPr/>
        </p:nvSpPr>
        <p:spPr bwMode="auto">
          <a:xfrm>
            <a:off x="2571750" y="5594350"/>
            <a:ext cx="49498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/>
              <a:t>both classes offer the same List </a:t>
            </a:r>
            <a:br>
              <a:rPr lang="en-US"/>
            </a:br>
            <a:r>
              <a:rPr lang="en-US"/>
              <a:t>methods (but implemented differently)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47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Content Placeholder 3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464496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smtClean="0">
                <a:effectLst/>
              </a:rPr>
              <a:t>ArrayList </a:t>
            </a:r>
            <a:r>
              <a:rPr lang="en-US" smtClean="0">
                <a:effectLst/>
              </a:rPr>
              <a:t>and LinkedList </a:t>
            </a:r>
            <a:r>
              <a:rPr lang="en-US" smtClean="0">
                <a:effectLst/>
              </a:rPr>
              <a:t>have the same methods but different implementations.</a:t>
            </a:r>
          </a:p>
          <a:p>
            <a:pPr lvl="1">
              <a:buFont typeface="Arial" charset="0"/>
              <a:buChar char="•"/>
            </a:pPr>
            <a:r>
              <a:rPr lang="en-US" smtClean="0">
                <a:effectLst/>
              </a:rPr>
              <a:t>ArrayList uses arrays, so has fast search, slow insert/removal.</a:t>
            </a:r>
          </a:p>
          <a:p>
            <a:pPr lvl="1">
              <a:buFont typeface="Arial" charset="0"/>
              <a:buChar char="•"/>
            </a:pPr>
            <a:r>
              <a:rPr lang="en-US" smtClean="0"/>
              <a:t>LinkedList uses "pointers" so has slow search, fast insert/removal.</a:t>
            </a:r>
          </a:p>
          <a:p>
            <a:pPr>
              <a:buFont typeface="Arial" charset="0"/>
              <a:buChar char="•"/>
            </a:pPr>
            <a:endParaRPr lang="en-US">
              <a:effectLst/>
            </a:endParaRPr>
          </a:p>
          <a:p>
            <a:pPr>
              <a:buFont typeface="Arial" charset="0"/>
              <a:buChar char="•"/>
            </a:pPr>
            <a:r>
              <a:rPr lang="en-US" smtClean="0"/>
              <a:t>A user can choose the class that has the best speed for their task. But either class will work since they both have the same interface.</a:t>
            </a:r>
            <a:endParaRPr lang="en-US" smtClean="0"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48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en-US" smtClean="0">
                <a:effectLst/>
              </a:rPr>
              <a:t>Code Fragment</a:t>
            </a:r>
            <a:endParaRPr lang="en-GB" smtClean="0">
              <a:effectLst/>
            </a:endParaRP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90000"/>
              </a:lnSpc>
              <a:buFont typeface="Arial" charset="0"/>
              <a:buChar char="•"/>
            </a:pPr>
            <a:r>
              <a:rPr lang="en-US" sz="2400" smtClean="0">
                <a:effectLst/>
              </a:rPr>
              <a:t>Using ArrayList: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smtClean="0">
                <a:effectLst/>
                <a:latin typeface="Courier New" pitchFamily="49" charset="0"/>
              </a:rPr>
              <a:t>	</a:t>
            </a:r>
            <a:br>
              <a:rPr lang="en-US" sz="2000" smtClean="0">
                <a:effectLst/>
                <a:latin typeface="Courier New" pitchFamily="49" charset="0"/>
              </a:rPr>
            </a:br>
            <a:r>
              <a:rPr lang="en-US" sz="2000" smtClean="0">
                <a:effectLst/>
                <a:latin typeface="Courier New" pitchFamily="49" charset="0"/>
              </a:rPr>
              <a:t>ArrayList&lt;String&gt; notes = </a:t>
            </a:r>
            <a:br>
              <a:rPr lang="en-US" sz="2000" smtClean="0">
                <a:effectLst/>
                <a:latin typeface="Courier New" pitchFamily="49" charset="0"/>
              </a:rPr>
            </a:br>
            <a:r>
              <a:rPr lang="en-US" sz="2000" smtClean="0">
                <a:effectLst/>
                <a:latin typeface="Courier New" pitchFamily="49" charset="0"/>
              </a:rPr>
              <a:t>            new ArrayList&lt;String&gt;();</a:t>
            </a:r>
            <a:br>
              <a:rPr lang="en-US" sz="2000" smtClean="0">
                <a:effectLst/>
                <a:latin typeface="Courier New" pitchFamily="49" charset="0"/>
              </a:rPr>
            </a:br>
            <a:r>
              <a:rPr lang="en-US" sz="2000" smtClean="0">
                <a:effectLst/>
                <a:latin typeface="Courier New" pitchFamily="49" charset="0"/>
              </a:rPr>
              <a:t>notes.add("hello");</a:t>
            </a:r>
            <a:br>
              <a:rPr lang="en-US" sz="2000" smtClean="0">
                <a:effectLst/>
                <a:latin typeface="Courier New" pitchFamily="49" charset="0"/>
              </a:rPr>
            </a:br>
            <a:r>
              <a:rPr lang="en-US" sz="2000" smtClean="0">
                <a:effectLst/>
                <a:latin typeface="Courier New" pitchFamily="49" charset="0"/>
              </a:rPr>
              <a:t>notes.add(0, "hi");</a:t>
            </a:r>
            <a:br>
              <a:rPr lang="en-US" sz="2000" smtClean="0">
                <a:effectLst/>
                <a:latin typeface="Courier New" pitchFamily="49" charset="0"/>
              </a:rPr>
            </a:br>
            <a:r>
              <a:rPr lang="en-US" sz="2000" smtClean="0">
                <a:effectLst/>
                <a:latin typeface="Courier New" pitchFamily="49" charset="0"/>
              </a:rPr>
              <a:t>System.out.println( notes.get(1) );</a:t>
            </a:r>
            <a:br>
              <a:rPr lang="en-US" sz="2000" smtClean="0">
                <a:effectLst/>
                <a:latin typeface="Courier New" pitchFamily="49" charset="0"/>
              </a:rPr>
            </a:br>
            <a:endParaRPr lang="en-US" sz="2000" smtClean="0">
              <a:effectLst/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Arial" charset="0"/>
              <a:buChar char="•"/>
            </a:pPr>
            <a:r>
              <a:rPr lang="en-US" sz="2400" smtClean="0">
                <a:effectLst/>
              </a:rPr>
              <a:t>To use a LinkedList instead, change only the first line to: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smtClean="0">
                <a:effectLst/>
                <a:latin typeface="Courier New" pitchFamily="49" charset="0"/>
              </a:rPr>
              <a:t>	</a:t>
            </a:r>
            <a:br>
              <a:rPr lang="en-US" sz="2000" smtClean="0">
                <a:effectLst/>
                <a:latin typeface="Courier New" pitchFamily="49" charset="0"/>
              </a:rPr>
            </a:br>
            <a:r>
              <a:rPr lang="en-US" sz="2000" b="1" smtClean="0">
                <a:solidFill>
                  <a:schemeClr val="tx2"/>
                </a:solidFill>
                <a:effectLst/>
                <a:latin typeface="Courier New" pitchFamily="49" charset="0"/>
              </a:rPr>
              <a:t>LinkedList</a:t>
            </a:r>
            <a:r>
              <a:rPr lang="en-US" sz="2000" smtClean="0">
                <a:effectLst/>
                <a:latin typeface="Courier New" pitchFamily="49" charset="0"/>
              </a:rPr>
              <a:t>&lt;String&gt; notes = </a:t>
            </a:r>
            <a:br>
              <a:rPr lang="en-US" sz="2000" smtClean="0">
                <a:effectLst/>
                <a:latin typeface="Courier New" pitchFamily="49" charset="0"/>
              </a:rPr>
            </a:br>
            <a:r>
              <a:rPr lang="en-US" sz="2000" smtClean="0">
                <a:effectLst/>
                <a:latin typeface="Courier New" pitchFamily="49" charset="0"/>
              </a:rPr>
              <a:t>             new </a:t>
            </a:r>
            <a:r>
              <a:rPr lang="en-US" sz="2000" b="1" smtClean="0">
                <a:solidFill>
                  <a:schemeClr val="tx2"/>
                </a:solidFill>
                <a:effectLst/>
                <a:latin typeface="Courier New" pitchFamily="49" charset="0"/>
              </a:rPr>
              <a:t>LinkedList</a:t>
            </a:r>
            <a:r>
              <a:rPr lang="en-US" sz="2000" smtClean="0">
                <a:effectLst/>
                <a:latin typeface="Courier New" pitchFamily="49" charset="0"/>
              </a:rPr>
              <a:t>&lt;String&gt;();</a:t>
            </a:r>
            <a:br>
              <a:rPr lang="en-US" sz="2000" smtClean="0">
                <a:effectLst/>
                <a:latin typeface="Courier New" pitchFamily="49" charset="0"/>
              </a:rPr>
            </a:br>
            <a:endParaRPr lang="en-US" sz="2000" smtClean="0">
              <a:effectLst/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en-GB" sz="2400" smtClean="0"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49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9776"/>
            <a:ext cx="8305800" cy="1143000"/>
          </a:xfrm>
        </p:spPr>
        <p:txBody>
          <a:bodyPr/>
          <a:lstStyle/>
          <a:p>
            <a:r>
              <a:rPr lang="en-US" smtClean="0"/>
              <a:t>Collections in More Detail</a:t>
            </a:r>
            <a:endParaRPr lang="en-US"/>
          </a:p>
        </p:txBody>
      </p:sp>
      <p:pic>
        <p:nvPicPr>
          <p:cNvPr id="1026" name="Picture 2" descr="Hierarchy of Java Collection framework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12776"/>
            <a:ext cx="6278492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1115616" y="2636912"/>
            <a:ext cx="2232248" cy="28083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2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7. Interfaces with default Methods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Since JDK 8, interfaces can </a:t>
            </a:r>
            <a:r>
              <a:rPr lang="en-US" smtClean="0"/>
              <a:t>now contain </a:t>
            </a:r>
            <a:r>
              <a:rPr lang="en-US"/>
              <a:t>public </a:t>
            </a:r>
            <a:r>
              <a:rPr lang="en-US" b="1"/>
              <a:t>default</a:t>
            </a:r>
            <a:r>
              <a:rPr lang="en-US"/>
              <a:t> methods with </a:t>
            </a:r>
            <a:r>
              <a:rPr lang="en-US" smtClean="0"/>
              <a:t>implementations.</a:t>
            </a:r>
          </a:p>
          <a:p>
            <a:endParaRPr lang="en-US"/>
          </a:p>
          <a:p>
            <a:r>
              <a:rPr lang="en-US" smtClean="0"/>
              <a:t>When a </a:t>
            </a:r>
            <a:r>
              <a:rPr lang="en-US"/>
              <a:t>class implements </a:t>
            </a:r>
            <a:r>
              <a:rPr lang="en-US" smtClean="0"/>
              <a:t>the </a:t>
            </a:r>
            <a:r>
              <a:rPr lang="en-US"/>
              <a:t>interface, </a:t>
            </a:r>
            <a:r>
              <a:rPr lang="en-US" smtClean="0"/>
              <a:t>it </a:t>
            </a:r>
            <a:r>
              <a:rPr lang="en-US" smtClean="0"/>
              <a:t>gets the </a:t>
            </a:r>
            <a:r>
              <a:rPr lang="en-US"/>
              <a:t>interface’s default </a:t>
            </a:r>
            <a:r>
              <a:rPr lang="en-US" smtClean="0"/>
              <a:t>methods.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03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en-US" smtClean="0"/>
              <a:t>Example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20084"/>
            <a:ext cx="4038600" cy="460525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mtClean="0">
                <a:latin typeface="Courier New" pitchFamily="49" charset="0"/>
                <a:cs typeface="Courier New" pitchFamily="49" charset="0"/>
              </a:rPr>
              <a:t>public interface </a:t>
            </a:r>
            <a:r>
              <a:rPr lang="en-US" b="1" smtClean="0">
                <a:latin typeface="Courier New" pitchFamily="49" charset="0"/>
                <a:cs typeface="Courier New" pitchFamily="49" charset="0"/>
              </a:rPr>
              <a:t>Foo</a:t>
            </a:r>
            <a:endParaRPr lang="en-US" b="1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>
                <a:latin typeface="Courier New" pitchFamily="49" charset="0"/>
                <a:cs typeface="Courier New" pitchFamily="49" charset="0"/>
              </a:rPr>
              <a:t>{ </a:t>
            </a:r>
          </a:p>
          <a:p>
            <a:pPr marL="0" indent="0">
              <a:buNone/>
            </a:pPr>
            <a:r>
              <a:rPr lang="en-US">
                <a:latin typeface="Courier New" pitchFamily="49" charset="0"/>
                <a:cs typeface="Courier New" pitchFamily="49" charset="0"/>
              </a:rPr>
              <a:t>  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// </a:t>
            </a:r>
            <a:r>
              <a:rPr lang="en-US">
                <a:latin typeface="Courier New" pitchFamily="49" charset="0"/>
                <a:cs typeface="Courier New" pitchFamily="49" charset="0"/>
              </a:rPr>
              <a:t>abstract method </a:t>
            </a:r>
          </a:p>
          <a:p>
            <a:pPr marL="0" indent="0">
              <a:buNone/>
            </a:pPr>
            <a:r>
              <a:rPr lang="en-US">
                <a:latin typeface="Courier New" pitchFamily="49" charset="0"/>
                <a:cs typeface="Courier New" pitchFamily="49" charset="0"/>
              </a:rPr>
              <a:t>  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>
                <a:latin typeface="Courier New" pitchFamily="49" charset="0"/>
                <a:cs typeface="Courier New" pitchFamily="49" charset="0"/>
              </a:rPr>
              <a:t>void square(int a); </a:t>
            </a:r>
          </a:p>
          <a:p>
            <a:pPr marL="0" indent="0">
              <a:buNone/>
            </a:pPr>
            <a:r>
              <a:rPr lang="en-US">
                <a:latin typeface="Courier New" pitchFamily="49" charset="0"/>
                <a:cs typeface="Courier New" pitchFamily="49" charset="0"/>
              </a:rPr>
              <a:t>  </a:t>
            </a:r>
            <a:endParaRPr lang="en-US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US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>
                <a:latin typeface="Courier New" pitchFamily="49" charset="0"/>
                <a:cs typeface="Courier New" pitchFamily="49" charset="0"/>
              </a:rPr>
              <a:t>  </a:t>
            </a:r>
            <a:r>
              <a:rPr lang="en-US" b="1" smtClean="0">
                <a:latin typeface="Courier New" pitchFamily="49" charset="0"/>
                <a:cs typeface="Courier New" pitchFamily="49" charset="0"/>
              </a:rPr>
              <a:t>// public default </a:t>
            </a:r>
            <a:r>
              <a:rPr lang="en-US" b="1">
                <a:latin typeface="Courier New" pitchFamily="49" charset="0"/>
                <a:cs typeface="Courier New" pitchFamily="49" charset="0"/>
              </a:rPr>
              <a:t>method</a:t>
            </a:r>
            <a:r>
              <a:rPr lang="en-US">
                <a:latin typeface="Courier New" pitchFamily="49" charset="0"/>
                <a:cs typeface="Courier New" pitchFamily="49" charset="0"/>
              </a:rPr>
              <a:t> </a:t>
            </a:r>
          </a:p>
          <a:p>
            <a:pPr marL="0" indent="0">
              <a:buNone/>
            </a:pPr>
            <a:r>
              <a:rPr lang="en-US">
                <a:latin typeface="Courier New" pitchFamily="49" charset="0"/>
                <a:cs typeface="Courier New" pitchFamily="49" charset="0"/>
              </a:rPr>
              <a:t>  </a:t>
            </a:r>
            <a:r>
              <a:rPr lang="en-US" b="1" smtClean="0">
                <a:latin typeface="Courier New" pitchFamily="49" charset="0"/>
                <a:cs typeface="Courier New" pitchFamily="49" charset="0"/>
              </a:rPr>
              <a:t>default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>
                <a:latin typeface="Courier New" pitchFamily="49" charset="0"/>
                <a:cs typeface="Courier New" pitchFamily="49" charset="0"/>
              </a:rPr>
              <a:t>void show() </a:t>
            </a:r>
          </a:p>
          <a:p>
            <a:pPr marL="0" indent="0">
              <a:buNone/>
            </a:pPr>
            <a:r>
              <a:rPr lang="en-US">
                <a:latin typeface="Courier New" pitchFamily="49" charset="0"/>
                <a:cs typeface="Courier New" pitchFamily="49" charset="0"/>
              </a:rPr>
              <a:t>  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{ System.out.println(</a:t>
            </a:r>
            <a:br>
              <a:rPr lang="en-US" smtClean="0">
                <a:latin typeface="Courier New" pitchFamily="49" charset="0"/>
                <a:cs typeface="Courier New" pitchFamily="49" charset="0"/>
              </a:rPr>
            </a:br>
            <a:r>
              <a:rPr lang="en-US" smtClean="0">
                <a:latin typeface="Courier New" pitchFamily="49" charset="0"/>
                <a:cs typeface="Courier New" pitchFamily="49" charset="0"/>
              </a:rPr>
              <a:t>      "</a:t>
            </a:r>
            <a:r>
              <a:rPr lang="en-US">
                <a:latin typeface="Courier New" pitchFamily="49" charset="0"/>
                <a:cs typeface="Courier New" pitchFamily="49" charset="0"/>
              </a:rPr>
              <a:t>Default Method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Executed"); </a:t>
            </a:r>
            <a:endParaRPr lang="en-US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>
                <a:latin typeface="Courier New" pitchFamily="49" charset="0"/>
                <a:cs typeface="Courier New" pitchFamily="49" charset="0"/>
              </a:rPr>
              <a:t>  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} </a:t>
            </a:r>
            <a:endParaRPr lang="en-US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>
                <a:latin typeface="Courier New" pitchFamily="49" charset="0"/>
                <a:cs typeface="Courier New" pitchFamily="49" charset="0"/>
              </a:rPr>
              <a:t>} </a:t>
            </a:r>
          </a:p>
          <a:p>
            <a:pPr marL="0" indent="0">
              <a:buNone/>
            </a:pPr>
            <a:r>
              <a:rPr lang="en-US">
                <a:latin typeface="Courier New" pitchFamily="49" charset="0"/>
                <a:cs typeface="Courier New" pitchFamily="49" charset="0"/>
              </a:rPr>
              <a:t>  </a:t>
            </a:r>
          </a:p>
          <a:p>
            <a:pPr marL="0" indent="0">
              <a:buNone/>
            </a:pPr>
            <a:endParaRPr lang="en-US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572000" y="1946488"/>
            <a:ext cx="4172272" cy="443484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mtClean="0">
                <a:latin typeface="Courier New" pitchFamily="49" charset="0"/>
                <a:cs typeface="Courier New" pitchFamily="49" charset="0"/>
              </a:rPr>
              <a:t>public class </a:t>
            </a:r>
            <a:r>
              <a:rPr lang="en-US" b="1" smtClean="0">
                <a:latin typeface="Courier New" pitchFamily="49" charset="0"/>
                <a:cs typeface="Courier New" pitchFamily="49" charset="0"/>
              </a:rPr>
              <a:t>Test </a:t>
            </a:r>
            <a:r>
              <a:rPr lang="en-US" b="1">
                <a:latin typeface="Courier New" pitchFamily="49" charset="0"/>
                <a:cs typeface="Courier New" pitchFamily="49" charset="0"/>
              </a:rPr>
              <a:t>implements </a:t>
            </a:r>
            <a:r>
              <a:rPr lang="en-US" b="1" smtClean="0">
                <a:latin typeface="Courier New" pitchFamily="49" charset="0"/>
                <a:cs typeface="Courier New" pitchFamily="49" charset="0"/>
              </a:rPr>
              <a:t>Foo</a:t>
            </a:r>
            <a:endParaRPr lang="en-US" b="1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>
                <a:latin typeface="Courier New" pitchFamily="49" charset="0"/>
                <a:cs typeface="Courier New" pitchFamily="49" charset="0"/>
              </a:rPr>
              <a:t>{ </a:t>
            </a:r>
          </a:p>
          <a:p>
            <a:pPr marL="0" indent="0">
              <a:buNone/>
            </a:pPr>
            <a:r>
              <a:rPr lang="en-US">
                <a:latin typeface="Courier New" pitchFamily="49" charset="0"/>
                <a:cs typeface="Courier New" pitchFamily="49" charset="0"/>
              </a:rPr>
              <a:t>  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// impl </a:t>
            </a:r>
            <a:r>
              <a:rPr lang="en-US">
                <a:latin typeface="Courier New" pitchFamily="49" charset="0"/>
                <a:cs typeface="Courier New" pitchFamily="49" charset="0"/>
              </a:rPr>
              <a:t>of square abstract method </a:t>
            </a:r>
          </a:p>
          <a:p>
            <a:pPr marL="0" indent="0">
              <a:buNone/>
            </a:pPr>
            <a:r>
              <a:rPr lang="en-US">
                <a:latin typeface="Courier New" pitchFamily="49" charset="0"/>
                <a:cs typeface="Courier New" pitchFamily="49" charset="0"/>
              </a:rPr>
              <a:t>  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>
                <a:latin typeface="Courier New" pitchFamily="49" charset="0"/>
                <a:cs typeface="Courier New" pitchFamily="49" charset="0"/>
              </a:rPr>
              <a:t>void square(int a) </a:t>
            </a:r>
          </a:p>
          <a:p>
            <a:pPr marL="0" indent="0">
              <a:buNone/>
            </a:pPr>
            <a:r>
              <a:rPr lang="en-US">
                <a:latin typeface="Courier New" pitchFamily="49" charset="0"/>
                <a:cs typeface="Courier New" pitchFamily="49" charset="0"/>
              </a:rPr>
              <a:t>  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{ System.out.println(a*a</a:t>
            </a:r>
            <a:r>
              <a:rPr lang="en-US">
                <a:latin typeface="Courier New" pitchFamily="49" charset="0"/>
                <a:cs typeface="Courier New" pitchFamily="49" charset="0"/>
              </a:rPr>
              <a:t>);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} </a:t>
            </a:r>
            <a:endParaRPr lang="en-US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>
                <a:latin typeface="Courier New" pitchFamily="49" charset="0"/>
                <a:cs typeface="Courier New" pitchFamily="49" charset="0"/>
              </a:rPr>
              <a:t>  </a:t>
            </a:r>
            <a:endParaRPr lang="en-US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US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>
                <a:latin typeface="Courier New" pitchFamily="49" charset="0"/>
                <a:cs typeface="Courier New" pitchFamily="49" charset="0"/>
              </a:rPr>
              <a:t>  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>
                <a:latin typeface="Courier New" pitchFamily="49" charset="0"/>
                <a:cs typeface="Courier New" pitchFamily="49" charset="0"/>
              </a:rPr>
              <a:t>static void main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(</a:t>
            </a:r>
            <a:br>
              <a:rPr lang="en-US" smtClean="0">
                <a:latin typeface="Courier New" pitchFamily="49" charset="0"/>
                <a:cs typeface="Courier New" pitchFamily="49" charset="0"/>
              </a:rPr>
            </a:br>
            <a:r>
              <a:rPr lang="en-US" smtClean="0">
                <a:latin typeface="Courier New" pitchFamily="49" charset="0"/>
                <a:cs typeface="Courier New" pitchFamily="49" charset="0"/>
              </a:rPr>
              <a:t>                    String </a:t>
            </a:r>
            <a:r>
              <a:rPr lang="en-US">
                <a:latin typeface="Courier New" pitchFamily="49" charset="0"/>
                <a:cs typeface="Courier New" pitchFamily="49" charset="0"/>
              </a:rPr>
              <a:t>args[]) </a:t>
            </a:r>
          </a:p>
          <a:p>
            <a:pPr marL="0" indent="0">
              <a:buNone/>
            </a:pPr>
            <a:r>
              <a:rPr lang="en-US">
                <a:latin typeface="Courier New" pitchFamily="49" charset="0"/>
                <a:cs typeface="Courier New" pitchFamily="49" charset="0"/>
              </a:rPr>
              <a:t>  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{ </a:t>
            </a:r>
            <a:endParaRPr lang="en-US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>
                <a:latin typeface="Courier New" pitchFamily="49" charset="0"/>
                <a:cs typeface="Courier New" pitchFamily="49" charset="0"/>
              </a:rPr>
              <a:t>     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Test t </a:t>
            </a:r>
            <a:r>
              <a:rPr lang="en-US">
                <a:latin typeface="Courier New" pitchFamily="49" charset="0"/>
                <a:cs typeface="Courier New" pitchFamily="49" charset="0"/>
              </a:rPr>
              <a:t>= new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Test(); </a:t>
            </a:r>
            <a:endParaRPr lang="en-US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>
                <a:latin typeface="Courier New" pitchFamily="49" charset="0"/>
                <a:cs typeface="Courier New" pitchFamily="49" charset="0"/>
              </a:rPr>
              <a:t>     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t.square(4</a:t>
            </a:r>
            <a:r>
              <a:rPr lang="en-US">
                <a:latin typeface="Courier New" pitchFamily="49" charset="0"/>
                <a:cs typeface="Courier New" pitchFamily="49" charset="0"/>
              </a:rPr>
              <a:t>); </a:t>
            </a:r>
          </a:p>
          <a:p>
            <a:pPr marL="0" indent="0">
              <a:buNone/>
            </a:pPr>
            <a:r>
              <a:rPr lang="en-US">
                <a:latin typeface="Courier New" pitchFamily="49" charset="0"/>
                <a:cs typeface="Courier New" pitchFamily="49" charset="0"/>
              </a:rPr>
              <a:t>  </a:t>
            </a:r>
          </a:p>
          <a:p>
            <a:pPr marL="0" indent="0">
              <a:buNone/>
            </a:pPr>
            <a:r>
              <a:rPr lang="en-US">
                <a:latin typeface="Courier New" pitchFamily="49" charset="0"/>
                <a:cs typeface="Courier New" pitchFamily="49" charset="0"/>
              </a:rPr>
              <a:t>     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// </a:t>
            </a:r>
            <a:r>
              <a:rPr lang="en-US">
                <a:latin typeface="Courier New" pitchFamily="49" charset="0"/>
                <a:cs typeface="Courier New" pitchFamily="49" charset="0"/>
              </a:rPr>
              <a:t>default method executed </a:t>
            </a:r>
          </a:p>
          <a:p>
            <a:pPr marL="0" indent="0">
              <a:buNone/>
            </a:pPr>
            <a:r>
              <a:rPr lang="en-US">
                <a:latin typeface="Courier New" pitchFamily="49" charset="0"/>
                <a:cs typeface="Courier New" pitchFamily="49" charset="0"/>
              </a:rPr>
              <a:t>     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t.show</a:t>
            </a:r>
            <a:r>
              <a:rPr lang="en-US">
                <a:latin typeface="Courier New" pitchFamily="49" charset="0"/>
                <a:cs typeface="Courier New" pitchFamily="49" charset="0"/>
              </a:rPr>
              <a:t>(); </a:t>
            </a:r>
          </a:p>
          <a:p>
            <a:pPr marL="0" indent="0">
              <a:buNone/>
            </a:pPr>
            <a:r>
              <a:rPr lang="en-US">
                <a:latin typeface="Courier New" pitchFamily="49" charset="0"/>
                <a:cs typeface="Courier New" pitchFamily="49" charset="0"/>
              </a:rPr>
              <a:t>   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} </a:t>
            </a:r>
            <a:endParaRPr lang="en-US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>
                <a:latin typeface="Courier New" pitchFamily="49" charset="0"/>
                <a:cs typeface="Courier New" pitchFamily="49" charset="0"/>
              </a:rPr>
              <a:t>} </a:t>
            </a:r>
          </a:p>
          <a:p>
            <a:pPr marL="0" indent="0">
              <a:buNone/>
            </a:pPr>
            <a:endParaRPr lang="en-US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4427984" y="1916832"/>
            <a:ext cx="0" cy="43204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229200"/>
            <a:ext cx="2613712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776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8. Self-study from java9fp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Read Chapter 10 (Polymorphism &amp; Interfaces)</a:t>
            </a:r>
          </a:p>
          <a:p>
            <a:endParaRPr lang="en-US" smtClean="0"/>
          </a:p>
          <a:p>
            <a:r>
              <a:rPr lang="en-US" smtClean="0"/>
              <a:t>Download, compile, and run some of the examples from this section and from Chapter 10</a:t>
            </a:r>
          </a:p>
          <a:p>
            <a:pPr lvl="1"/>
            <a:r>
              <a:rPr lang="en-US" smtClean="0"/>
              <a:t>my code is </a:t>
            </a:r>
            <a:r>
              <a:rPr lang="en-US"/>
              <a:t>on the course website in</a:t>
            </a:r>
            <a:br>
              <a:rPr lang="en-US"/>
            </a:br>
            <a:r>
              <a:rPr lang="en-US" sz="1800">
                <a:latin typeface="Courier New" pitchFamily="49" charset="0"/>
                <a:cs typeface="Courier New" pitchFamily="49" charset="0"/>
              </a:rPr>
              <a:t>&lt;SITE&gt;/Code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/</a:t>
            </a:r>
            <a:endParaRPr lang="en-US"/>
          </a:p>
          <a:p>
            <a:pPr lvl="1"/>
            <a:r>
              <a:rPr lang="en-US"/>
              <a:t>the </a:t>
            </a:r>
            <a:r>
              <a:rPr lang="en-US" smtClean="0"/>
              <a:t>java9fp code </a:t>
            </a:r>
            <a:r>
              <a:rPr lang="en-US"/>
              <a:t>is on the course website in</a:t>
            </a:r>
            <a:br>
              <a:rPr lang="en-US"/>
            </a:br>
            <a:r>
              <a:rPr lang="en-US" sz="1800">
                <a:latin typeface="Courier New" pitchFamily="49" charset="0"/>
                <a:cs typeface="Courier New" pitchFamily="49" charset="0"/>
              </a:rPr>
              <a:t>&lt;SITE&gt;/Other </a:t>
            </a:r>
            <a:r>
              <a:rPr lang="en-US" sz="1800" smtClean="0">
                <a:latin typeface="Courier New" pitchFamily="49" charset="0"/>
                <a:cs typeface="Courier New" pitchFamily="49" charset="0"/>
              </a:rPr>
              <a:t>Code/java9fp/java9fp_examples.zip</a:t>
            </a:r>
            <a:endParaRPr lang="en-US">
              <a:latin typeface="Courier New" pitchFamily="49" charset="0"/>
              <a:cs typeface="Courier New" pitchFamily="49" charset="0"/>
            </a:endParaRPr>
          </a:p>
          <a:p>
            <a:pPr lvl="1"/>
            <a:endParaRPr lang="en-US" smtClean="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36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mtClean="0">
            <a:effectLst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00. prelims</Template>
  <TotalTime>1124</TotalTime>
  <Words>2152</Words>
  <Application>Microsoft Office PowerPoint</Application>
  <PresentationFormat>On-screen Show (4:3)</PresentationFormat>
  <Paragraphs>539</Paragraphs>
  <Slides>53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Flow</vt:lpstr>
      <vt:lpstr>PowerPoint Presentation</vt:lpstr>
      <vt:lpstr>1.  Benefits of Simulation</vt:lpstr>
      <vt:lpstr>Predator-prey Simulations</vt:lpstr>
      <vt:lpstr>2. Foxes and Rabbits Simulation</vt:lpstr>
      <vt:lpstr>The Important Classes</vt:lpstr>
      <vt:lpstr>Simulator Running</vt:lpstr>
      <vt:lpstr>Rabbit</vt:lpstr>
      <vt:lpstr>A Rabbit’s Behaviour</vt:lpstr>
      <vt:lpstr>Rabbit.act()</vt:lpstr>
      <vt:lpstr>PowerPoint Presentation</vt:lpstr>
      <vt:lpstr>Fox</vt:lpstr>
      <vt:lpstr>A Fox’s Behavior</vt:lpstr>
      <vt:lpstr>Fox.act()</vt:lpstr>
      <vt:lpstr>PowerPoint Presentation</vt:lpstr>
      <vt:lpstr>Simplified Simulator Code</vt:lpstr>
      <vt:lpstr>3.  Improving the Code</vt:lpstr>
      <vt:lpstr>Simplified Simulator Code</vt:lpstr>
      <vt:lpstr>Class Diagrams</vt:lpstr>
      <vt:lpstr>Animal.act()</vt:lpstr>
      <vt:lpstr>PowerPoint Presentation</vt:lpstr>
      <vt:lpstr>The Animal Abstract Class</vt:lpstr>
      <vt:lpstr>Abstract Classes and Methods</vt:lpstr>
      <vt:lpstr>PowerPoint Presentation</vt:lpstr>
      <vt:lpstr>4. More Powerful Simulator</vt:lpstr>
      <vt:lpstr>The Actor Abstract Class</vt:lpstr>
      <vt:lpstr>PowerPoint Presentation</vt:lpstr>
      <vt:lpstr>PowerPoint Presentation</vt:lpstr>
      <vt:lpstr>5.  From Abstract to Interface</vt:lpstr>
      <vt:lpstr>An Actor Interface</vt:lpstr>
      <vt:lpstr>Classes and Interface Summary</vt:lpstr>
      <vt:lpstr>Using an Interface</vt:lpstr>
      <vt:lpstr>PowerPoint Presentation</vt:lpstr>
      <vt:lpstr>6.  Why have Interface Types?</vt:lpstr>
      <vt:lpstr>6.1.  Why have Interface Types? (1)</vt:lpstr>
      <vt:lpstr>Example</vt:lpstr>
      <vt:lpstr>An Insurable Car</vt:lpstr>
      <vt:lpstr>PowerPoint Presentation</vt:lpstr>
      <vt:lpstr>An Insurable House</vt:lpstr>
      <vt:lpstr>PowerPoint Presentation</vt:lpstr>
      <vt:lpstr>Using Insurables</vt:lpstr>
      <vt:lpstr>6.2.  Why have Interface Types? (2)</vt:lpstr>
      <vt:lpstr>PowerPoint Presentation</vt:lpstr>
      <vt:lpstr>Example</vt:lpstr>
      <vt:lpstr>Class Diagram</vt:lpstr>
      <vt:lpstr>Classes with Multiple Inheritance</vt:lpstr>
      <vt:lpstr>6.3.  Why have Interfaces Types ? (3)</vt:lpstr>
      <vt:lpstr>Example</vt:lpstr>
      <vt:lpstr>PowerPoint Presentation</vt:lpstr>
      <vt:lpstr>Code Fragment</vt:lpstr>
      <vt:lpstr>Collections in More Detail</vt:lpstr>
      <vt:lpstr>7. Interfaces with default Methods</vt:lpstr>
      <vt:lpstr>Example</vt:lpstr>
      <vt:lpstr>8. Self-study from java9fp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CPT (Java) and OOP</dc:title>
  <dc:creator>Ad</dc:creator>
  <cp:lastModifiedBy>Ad</cp:lastModifiedBy>
  <cp:revision>124</cp:revision>
  <dcterms:created xsi:type="dcterms:W3CDTF">2002-09-27T14:18:06Z</dcterms:created>
  <dcterms:modified xsi:type="dcterms:W3CDTF">2019-07-12T03:00:19Z</dcterms:modified>
</cp:coreProperties>
</file>